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78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FF"/>
    <a:srgbClr val="FF6600"/>
    <a:srgbClr val="0000CC"/>
    <a:srgbClr val="FF3300"/>
    <a:srgbClr val="6666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 Starter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279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67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147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39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25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21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447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400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58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5200" y="1825625"/>
            <a:ext cx="9118600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3606"/>
            <a:ext cx="108000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80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2714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7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30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cher and 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1986" y="6356350"/>
            <a:ext cx="2389414" cy="365125"/>
          </a:xfrm>
        </p:spPr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23357" cy="365125"/>
          </a:xfrm>
        </p:spPr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9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65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2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0A452-E8C1-4191-BEA9-577823D697AD}" type="datetimeFigureOut">
              <a:rPr lang="en-AU" smtClean="0"/>
              <a:t>28/04/2017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11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B1D3-87FE-4D50-93E1-DF0A22661CCB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7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4" r:id="rId3"/>
    <p:sldLayoutId id="2147483650" r:id="rId4"/>
    <p:sldLayoutId id="2147483661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Teacher Notes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61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Five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five pencil cases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955143" y="2562176"/>
            <a:ext cx="1809752" cy="3195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75859" y="2759565"/>
            <a:ext cx="48289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5 pencil cases can be grouped into 2 groups of 2.</a:t>
            </a:r>
          </a:p>
          <a:p>
            <a:endParaRPr lang="en-AU" sz="1200" dirty="0"/>
          </a:p>
          <a:p>
            <a:r>
              <a:rPr lang="en-AU" sz="2800" dirty="0"/>
              <a:t>There is 1 pencil case left over.</a:t>
            </a:r>
          </a:p>
          <a:p>
            <a:endParaRPr lang="en-AU" sz="1200" dirty="0"/>
          </a:p>
          <a:p>
            <a:r>
              <a:rPr lang="en-AU" sz="2800" dirty="0"/>
              <a:t>It is the odd one out.</a:t>
            </a:r>
          </a:p>
          <a:p>
            <a:endParaRPr lang="en-AU" sz="1200" dirty="0"/>
          </a:p>
          <a:p>
            <a:r>
              <a:rPr lang="en-AU" sz="2800" dirty="0"/>
              <a:t>5 is an </a:t>
            </a:r>
            <a:r>
              <a:rPr lang="en-AU" sz="2800" dirty="0">
                <a:solidFill>
                  <a:srgbClr val="FF0000"/>
                </a:solidFill>
              </a:rPr>
              <a:t>odd</a:t>
            </a:r>
            <a:r>
              <a:rPr lang="en-AU" sz="2800" dirty="0"/>
              <a:t> number.</a:t>
            </a:r>
          </a:p>
        </p:txBody>
      </p:sp>
      <p:sp>
        <p:nvSpPr>
          <p:cNvPr id="13" name="Oval 12"/>
          <p:cNvSpPr/>
          <p:nvPr/>
        </p:nvSpPr>
        <p:spPr>
          <a:xfrm>
            <a:off x="2890161" y="2562175"/>
            <a:ext cx="1809752" cy="3195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2862383"/>
            <a:ext cx="1415472" cy="14154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83" y="3954990"/>
            <a:ext cx="1415472" cy="1415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01" y="2859992"/>
            <a:ext cx="1415472" cy="14154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34" y="3954990"/>
            <a:ext cx="1415472" cy="14154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86" y="2804029"/>
            <a:ext cx="1415472" cy="14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0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Six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six toy cars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955143" y="2562176"/>
            <a:ext cx="1809752" cy="3195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84158" y="3016251"/>
            <a:ext cx="47298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6 toy cars can be grouped into 3 groups of 2.</a:t>
            </a:r>
          </a:p>
          <a:p>
            <a:endParaRPr lang="en-AU" sz="1200" dirty="0"/>
          </a:p>
          <a:p>
            <a:r>
              <a:rPr lang="en-AU" sz="2800" dirty="0"/>
              <a:t>There are 0 toy cars left over.</a:t>
            </a:r>
          </a:p>
          <a:p>
            <a:endParaRPr lang="en-AU" sz="1200" dirty="0"/>
          </a:p>
          <a:p>
            <a:r>
              <a:rPr lang="en-AU" sz="2800" dirty="0"/>
              <a:t>6 is an </a:t>
            </a:r>
            <a:r>
              <a:rPr lang="en-AU" sz="2800" dirty="0">
                <a:solidFill>
                  <a:srgbClr val="00B050"/>
                </a:solidFill>
              </a:rPr>
              <a:t>even</a:t>
            </a:r>
            <a:r>
              <a:rPr lang="en-AU" sz="2800" dirty="0"/>
              <a:t> number.</a:t>
            </a:r>
          </a:p>
        </p:txBody>
      </p:sp>
      <p:sp>
        <p:nvSpPr>
          <p:cNvPr id="13" name="Oval 12"/>
          <p:cNvSpPr/>
          <p:nvPr/>
        </p:nvSpPr>
        <p:spPr>
          <a:xfrm>
            <a:off x="2890161" y="2562175"/>
            <a:ext cx="1809752" cy="3195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20607" y="2562174"/>
            <a:ext cx="1809752" cy="3195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0040" y="3016251"/>
            <a:ext cx="1422004" cy="2241078"/>
            <a:chOff x="1140040" y="3016251"/>
            <a:chExt cx="1422004" cy="22410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40" y="3016251"/>
              <a:ext cx="1399477" cy="10485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67" y="4208818"/>
              <a:ext cx="1399477" cy="104851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81749" y="3039409"/>
            <a:ext cx="1422004" cy="2241078"/>
            <a:chOff x="1140040" y="3016251"/>
            <a:chExt cx="1422004" cy="22410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40" y="3016251"/>
              <a:ext cx="1399477" cy="10485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67" y="4208818"/>
              <a:ext cx="1399477" cy="104851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059516" y="3016251"/>
            <a:ext cx="1422004" cy="2241078"/>
            <a:chOff x="1140040" y="3016251"/>
            <a:chExt cx="1422004" cy="224107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40" y="3016251"/>
              <a:ext cx="1399477" cy="10485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67" y="4208818"/>
              <a:ext cx="1399477" cy="1048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9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Seven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seven lollipops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526471" y="2650837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8604" y="2822288"/>
            <a:ext cx="43909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7 lollipops can be grouped into 3 groups of 2.</a:t>
            </a:r>
          </a:p>
          <a:p>
            <a:endParaRPr lang="en-AU" sz="1200" dirty="0"/>
          </a:p>
          <a:p>
            <a:r>
              <a:rPr lang="en-AU" sz="2800" dirty="0"/>
              <a:t>There is 1 lollipop left over.</a:t>
            </a:r>
          </a:p>
          <a:p>
            <a:endParaRPr lang="en-AU" sz="1200" dirty="0"/>
          </a:p>
          <a:p>
            <a:r>
              <a:rPr lang="en-AU" sz="2800" dirty="0"/>
              <a:t>It is the odd one out.</a:t>
            </a:r>
          </a:p>
          <a:p>
            <a:endParaRPr lang="en-AU" sz="1200" dirty="0"/>
          </a:p>
          <a:p>
            <a:r>
              <a:rPr lang="en-AU" sz="2800" dirty="0"/>
              <a:t>7 is an </a:t>
            </a:r>
            <a:r>
              <a:rPr lang="en-AU" sz="2800" dirty="0">
                <a:solidFill>
                  <a:srgbClr val="FF0000"/>
                </a:solidFill>
              </a:rPr>
              <a:t>odd</a:t>
            </a:r>
            <a:r>
              <a:rPr lang="en-AU" sz="2800" dirty="0"/>
              <a:t> number.</a:t>
            </a:r>
          </a:p>
        </p:txBody>
      </p:sp>
      <p:sp>
        <p:nvSpPr>
          <p:cNvPr id="20" name="Oval 19"/>
          <p:cNvSpPr/>
          <p:nvPr/>
        </p:nvSpPr>
        <p:spPr>
          <a:xfrm>
            <a:off x="2249053" y="2650837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71635" y="2647778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27">
            <a:off x="106110" y="2845560"/>
            <a:ext cx="2236504" cy="1576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27">
            <a:off x="315743" y="3801898"/>
            <a:ext cx="2236504" cy="1576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840396" y="2842499"/>
            <a:ext cx="2446137" cy="2532713"/>
            <a:chOff x="106110" y="2845560"/>
            <a:chExt cx="2446137" cy="253271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727">
              <a:off x="106110" y="2845560"/>
              <a:ext cx="2236504" cy="15763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727">
              <a:off x="315743" y="3801898"/>
              <a:ext cx="2236504" cy="15763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610847" y="2842499"/>
            <a:ext cx="2446137" cy="2532713"/>
            <a:chOff x="106110" y="2845560"/>
            <a:chExt cx="2446137" cy="253271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727">
              <a:off x="106110" y="2845560"/>
              <a:ext cx="2236504" cy="1576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3727">
              <a:off x="315743" y="3801898"/>
              <a:ext cx="2236504" cy="1576375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727">
            <a:off x="5341557" y="2838688"/>
            <a:ext cx="2236504" cy="15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Eight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eight balls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526471" y="2650837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4047" y="3016249"/>
            <a:ext cx="43147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8 balls can be grouped into 4 groups of 2.</a:t>
            </a:r>
          </a:p>
          <a:p>
            <a:endParaRPr lang="en-AU" sz="1200" dirty="0"/>
          </a:p>
          <a:p>
            <a:r>
              <a:rPr lang="en-AU" sz="2800" dirty="0"/>
              <a:t>There are no balls left over.</a:t>
            </a:r>
          </a:p>
          <a:p>
            <a:endParaRPr lang="en-AU" sz="1200" dirty="0"/>
          </a:p>
          <a:p>
            <a:r>
              <a:rPr lang="en-AU" sz="2800" dirty="0"/>
              <a:t>8 is an </a:t>
            </a:r>
            <a:r>
              <a:rPr lang="en-AU" sz="2800" dirty="0">
                <a:solidFill>
                  <a:srgbClr val="00B050"/>
                </a:solidFill>
              </a:rPr>
              <a:t>even</a:t>
            </a:r>
            <a:r>
              <a:rPr lang="en-AU" sz="2800" dirty="0"/>
              <a:t> number.</a:t>
            </a:r>
          </a:p>
        </p:txBody>
      </p:sp>
      <p:sp>
        <p:nvSpPr>
          <p:cNvPr id="20" name="Oval 19"/>
          <p:cNvSpPr/>
          <p:nvPr/>
        </p:nvSpPr>
        <p:spPr>
          <a:xfrm>
            <a:off x="2249053" y="2650837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71635" y="2647778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94217" y="2647777"/>
            <a:ext cx="1628823" cy="29221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7085" y="3149600"/>
            <a:ext cx="1060665" cy="1835906"/>
            <a:chOff x="807085" y="3149600"/>
            <a:chExt cx="1060665" cy="18359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14" y="3149600"/>
              <a:ext cx="1053736" cy="81069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85" y="4174809"/>
              <a:ext cx="1053736" cy="810697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33131" y="3190903"/>
            <a:ext cx="1060665" cy="1835906"/>
            <a:chOff x="807085" y="3149600"/>
            <a:chExt cx="1060665" cy="18359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14" y="3149600"/>
              <a:ext cx="1053736" cy="81069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85" y="4174809"/>
              <a:ext cx="1053736" cy="810697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255714" y="3149600"/>
            <a:ext cx="1060665" cy="1835906"/>
            <a:chOff x="807085" y="3149600"/>
            <a:chExt cx="1060665" cy="183590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14" y="3149600"/>
              <a:ext cx="1053736" cy="81069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85" y="4174809"/>
              <a:ext cx="1053736" cy="81069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978295" y="3190903"/>
            <a:ext cx="1060665" cy="1835906"/>
            <a:chOff x="807085" y="3149600"/>
            <a:chExt cx="1060665" cy="183590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14" y="3149600"/>
              <a:ext cx="1053736" cy="81069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85" y="4174809"/>
              <a:ext cx="1053736" cy="810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3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0" grpId="0" animBg="1"/>
      <p:bldP spid="2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Nine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nine flowers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267856" y="2621052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53931" y="2621051"/>
            <a:ext cx="43147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9 flowers can be grouped into 4 groups of 2.</a:t>
            </a:r>
          </a:p>
          <a:p>
            <a:endParaRPr lang="en-AU" sz="1200" dirty="0"/>
          </a:p>
          <a:p>
            <a:r>
              <a:rPr lang="en-AU" sz="2800" dirty="0"/>
              <a:t>There is 1 flower left over.</a:t>
            </a:r>
          </a:p>
          <a:p>
            <a:endParaRPr lang="en-AU" sz="1200" dirty="0"/>
          </a:p>
          <a:p>
            <a:r>
              <a:rPr lang="en-AU" sz="2800" dirty="0"/>
              <a:t>It is the odd one out.</a:t>
            </a:r>
          </a:p>
          <a:p>
            <a:endParaRPr lang="en-AU" sz="1200" dirty="0"/>
          </a:p>
          <a:p>
            <a:r>
              <a:rPr lang="en-AU" sz="2800" dirty="0"/>
              <a:t>9 is an </a:t>
            </a:r>
            <a:r>
              <a:rPr lang="en-AU" sz="2800" dirty="0">
                <a:solidFill>
                  <a:srgbClr val="FF0000"/>
                </a:solidFill>
              </a:rPr>
              <a:t>odd</a:t>
            </a:r>
            <a:r>
              <a:rPr lang="en-AU" sz="2800" dirty="0"/>
              <a:t> number.</a:t>
            </a:r>
          </a:p>
        </p:txBody>
      </p:sp>
      <p:sp>
        <p:nvSpPr>
          <p:cNvPr id="27" name="Oval 26"/>
          <p:cNvSpPr/>
          <p:nvPr/>
        </p:nvSpPr>
        <p:spPr>
          <a:xfrm>
            <a:off x="1722583" y="2621052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81929" y="2621052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1275" y="2621051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1116" y="2856712"/>
            <a:ext cx="1134277" cy="2093741"/>
            <a:chOff x="361116" y="2856712"/>
            <a:chExt cx="1134277" cy="20937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16" y="2856712"/>
              <a:ext cx="1134277" cy="109120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16" y="3859250"/>
              <a:ext cx="1134277" cy="10912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1820461" y="2856712"/>
            <a:ext cx="1134277" cy="2093741"/>
            <a:chOff x="361116" y="2856712"/>
            <a:chExt cx="1134277" cy="209374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16" y="2856712"/>
              <a:ext cx="1134277" cy="109120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16" y="3859250"/>
              <a:ext cx="1134277" cy="1091203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277497" y="2856712"/>
            <a:ext cx="1134277" cy="2093741"/>
            <a:chOff x="361116" y="2856712"/>
            <a:chExt cx="1134277" cy="209374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16" y="2856712"/>
              <a:ext cx="1134277" cy="109120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16" y="3859250"/>
              <a:ext cx="1134277" cy="1091203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1" y="2856712"/>
            <a:ext cx="1134277" cy="10912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1" y="3859250"/>
            <a:ext cx="1134277" cy="10912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78" y="2856712"/>
            <a:ext cx="1134277" cy="10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ten teddy bears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267856" y="2621052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35081" y="2856633"/>
            <a:ext cx="43147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10 teddy bears can be grouped into 5 groups of 2.</a:t>
            </a:r>
          </a:p>
          <a:p>
            <a:endParaRPr lang="en-AU" sz="1200" dirty="0"/>
          </a:p>
          <a:p>
            <a:r>
              <a:rPr lang="en-AU" sz="2800" dirty="0"/>
              <a:t>There are 0 teddies left over.</a:t>
            </a:r>
          </a:p>
          <a:p>
            <a:endParaRPr lang="en-AU" sz="1200" dirty="0"/>
          </a:p>
          <a:p>
            <a:r>
              <a:rPr lang="en-AU" sz="2800" dirty="0"/>
              <a:t>10 is an </a:t>
            </a:r>
            <a:r>
              <a:rPr lang="en-AU" sz="2800" dirty="0">
                <a:solidFill>
                  <a:srgbClr val="00B050"/>
                </a:solidFill>
              </a:rPr>
              <a:t>even</a:t>
            </a:r>
            <a:r>
              <a:rPr lang="en-AU" sz="2800" dirty="0"/>
              <a:t> number.</a:t>
            </a:r>
          </a:p>
        </p:txBody>
      </p:sp>
      <p:sp>
        <p:nvSpPr>
          <p:cNvPr id="27" name="Oval 26"/>
          <p:cNvSpPr/>
          <p:nvPr/>
        </p:nvSpPr>
        <p:spPr>
          <a:xfrm>
            <a:off x="1722583" y="2621052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81929" y="2621052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1275" y="2621051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0" y="2621050"/>
            <a:ext cx="1330035" cy="26563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6902" y="2944160"/>
            <a:ext cx="789958" cy="1944218"/>
            <a:chOff x="576902" y="2944160"/>
            <a:chExt cx="789958" cy="1944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2944160"/>
              <a:ext cx="789958" cy="8913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3997070"/>
              <a:ext cx="789958" cy="89130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038493" y="2944160"/>
            <a:ext cx="789958" cy="1944218"/>
            <a:chOff x="576902" y="2944160"/>
            <a:chExt cx="789958" cy="194421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2944160"/>
              <a:ext cx="789958" cy="89130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3997070"/>
              <a:ext cx="789958" cy="89130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451967" y="2944160"/>
            <a:ext cx="789958" cy="1944218"/>
            <a:chOff x="576902" y="2944160"/>
            <a:chExt cx="789958" cy="1944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2944160"/>
              <a:ext cx="789958" cy="89130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3997070"/>
              <a:ext cx="789958" cy="89130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978146" y="2944160"/>
            <a:ext cx="789958" cy="1944218"/>
            <a:chOff x="576902" y="2944160"/>
            <a:chExt cx="789958" cy="194421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2944160"/>
              <a:ext cx="789958" cy="89130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3997070"/>
              <a:ext cx="789958" cy="89130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405046" y="2944160"/>
            <a:ext cx="789958" cy="1944218"/>
            <a:chOff x="576902" y="2944160"/>
            <a:chExt cx="789958" cy="194421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2944160"/>
              <a:ext cx="789958" cy="8913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" y="3997070"/>
              <a:ext cx="789958" cy="89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4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27" grpId="0" animBg="1"/>
      <p:bldP spid="28" grpId="0" animBg="1"/>
      <p:bldP spid="2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to 10</a:t>
            </a:r>
            <a:endParaRPr lang="en-US" sz="5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96653"/>
              </p:ext>
            </p:extLst>
          </p:nvPr>
        </p:nvGraphicFramePr>
        <p:xfrm>
          <a:off x="838200" y="1853334"/>
          <a:ext cx="1051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300268523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2949453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96573796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04358825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31040881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0156916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10163006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1739192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1571437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4884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61779"/>
                  </a:ext>
                </a:extLst>
              </a:tr>
              <a:tr h="1902114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80259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942109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71091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23673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00073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52655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82873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35455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88336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40918" y="290489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5419" y="336383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658001" y="336383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82873" y="336383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35455" y="336383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88336" y="336383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840918" y="3363831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071091" y="340129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00073" y="384215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82873" y="384215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5455" y="384215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388336" y="384215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40918" y="3842154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388336" y="4320477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840918" y="4320477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82873" y="4320477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388336" y="4796556"/>
            <a:ext cx="324000" cy="3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18360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70942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35582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588164" y="2958508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35582" y="336383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588164" y="336383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38736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91318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42414" y="336383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94996" y="336383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38736" y="384215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91318" y="384215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44199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796781" y="290489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347877" y="336383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800459" y="336383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44199" y="384215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796781" y="3842154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0436663" y="2877185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0889245" y="2877185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0440341" y="3336122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892923" y="3336122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10436663" y="3814445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0889245" y="3814445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0436663" y="4292768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889245" y="4292768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0436663" y="4751705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889245" y="4751705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340009" y="432047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792591" y="432047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1618523" y="5699090"/>
            <a:ext cx="895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Which are the odd numbers? Which are the even numbers?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97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Identifying Odd Numbers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 rot="21150214">
            <a:off x="1146745" y="1237742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1</a:t>
            </a:r>
            <a:endParaRPr lang="en-US" sz="20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495244" y="1391630"/>
            <a:ext cx="2062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sz="2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3</a:t>
            </a:r>
            <a:endParaRPr lang="en-US" sz="20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 rot="20867720">
            <a:off x="1732194" y="3650675"/>
            <a:ext cx="2062018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7</a:t>
            </a:r>
            <a:endParaRPr lang="en-US" sz="20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 rot="596171">
            <a:off x="4021804" y="1566408"/>
            <a:ext cx="2477735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5</a:t>
            </a:r>
            <a:endParaRPr lang="en-US" sz="20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 rot="616762">
            <a:off x="3526253" y="3675278"/>
            <a:ext cx="2062018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9</a:t>
            </a:r>
            <a:endParaRPr lang="en-US" sz="20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043" y="2512292"/>
            <a:ext cx="4937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All numbers ending in 1, 3, 5, 7, and 9 are </a:t>
            </a:r>
            <a:r>
              <a:rPr lang="en-AU" sz="2800" b="1" dirty="0">
                <a:solidFill>
                  <a:srgbClr val="FF0000"/>
                </a:solidFill>
              </a:rPr>
              <a:t>odd</a:t>
            </a:r>
            <a:r>
              <a:rPr lang="en-AU" sz="2800" dirty="0"/>
              <a:t>.</a:t>
            </a:r>
          </a:p>
          <a:p>
            <a:endParaRPr lang="en-AU" sz="1200" dirty="0"/>
          </a:p>
          <a:p>
            <a:r>
              <a:rPr lang="en-AU" sz="2800" dirty="0"/>
              <a:t>Some examples of </a:t>
            </a:r>
            <a:r>
              <a:rPr lang="en-AU" sz="2800" b="1" dirty="0">
                <a:solidFill>
                  <a:srgbClr val="FF0000"/>
                </a:solidFill>
              </a:rPr>
              <a:t>odd numbers </a:t>
            </a:r>
            <a:r>
              <a:rPr lang="en-AU" sz="2800" dirty="0"/>
              <a:t>include 51, 195 and 2017.</a:t>
            </a:r>
          </a:p>
          <a:p>
            <a:endParaRPr lang="en-AU" sz="1200" dirty="0"/>
          </a:p>
          <a:p>
            <a:r>
              <a:rPr lang="en-AU" sz="2800" dirty="0"/>
              <a:t>Can you think of any other examples of </a:t>
            </a:r>
            <a:r>
              <a:rPr lang="en-AU" sz="2800" b="1" dirty="0">
                <a:solidFill>
                  <a:srgbClr val="FF0000"/>
                </a:solidFill>
              </a:rPr>
              <a:t>odd numbers</a:t>
            </a:r>
            <a:r>
              <a:rPr lang="en-AU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835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Skip Counting - Odd Numbers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62" y="1715247"/>
            <a:ext cx="11270673" cy="926811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If you skip count in twos, starting at 1, you will land on all the odd numbers.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06704"/>
              </p:ext>
            </p:extLst>
          </p:nvPr>
        </p:nvGraphicFramePr>
        <p:xfrm>
          <a:off x="838199" y="375602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418675207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743511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5470716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2502569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346744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7896219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84383660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675340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0544232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27039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16823"/>
                  </a:ext>
                </a:extLst>
              </a:tr>
            </a:tbl>
          </a:graphicData>
        </a:graphic>
      </p:graphicFrame>
      <p:sp>
        <p:nvSpPr>
          <p:cNvPr id="8" name="Arc 7"/>
          <p:cNvSpPr/>
          <p:nvPr/>
        </p:nvSpPr>
        <p:spPr>
          <a:xfrm rot="18901167">
            <a:off x="991229" y="3273676"/>
            <a:ext cx="2851488" cy="2995325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901167">
            <a:off x="3067610" y="3265452"/>
            <a:ext cx="2851488" cy="2995325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8901167">
            <a:off x="5142668" y="3289364"/>
            <a:ext cx="2886596" cy="2992669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8901167">
            <a:off x="7252835" y="3274687"/>
            <a:ext cx="2851488" cy="2995325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Identifying Even Numbers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 rot="21150214">
            <a:off x="1146745" y="1237742"/>
            <a:ext cx="152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2</a:t>
            </a:r>
            <a:endParaRPr lang="en-US" sz="20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495244" y="1391630"/>
            <a:ext cx="20620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AU" sz="20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4</a:t>
            </a:r>
            <a:endParaRPr lang="en-US" sz="20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 rot="20867720">
            <a:off x="1732194" y="3650675"/>
            <a:ext cx="2062018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8</a:t>
            </a:r>
            <a:endParaRPr lang="en-US" sz="20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 rot="596171">
            <a:off x="4021804" y="1566408"/>
            <a:ext cx="2477735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6</a:t>
            </a:r>
            <a:endParaRPr lang="en-US" sz="20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 rot="616762">
            <a:off x="3526253" y="3675278"/>
            <a:ext cx="2062018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0</a:t>
            </a:r>
            <a:endParaRPr lang="en-US" sz="20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043" y="2512292"/>
            <a:ext cx="50011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All numbers ending in 2, 4, 6, 8, and 0 are </a:t>
            </a:r>
            <a:r>
              <a:rPr lang="en-AU" sz="2800" b="1" dirty="0">
                <a:solidFill>
                  <a:srgbClr val="00B050"/>
                </a:solidFill>
              </a:rPr>
              <a:t>even</a:t>
            </a:r>
            <a:r>
              <a:rPr lang="en-AU" sz="2800" dirty="0"/>
              <a:t>.</a:t>
            </a:r>
          </a:p>
          <a:p>
            <a:endParaRPr lang="en-AU" sz="1200" dirty="0"/>
          </a:p>
          <a:p>
            <a:r>
              <a:rPr lang="en-AU" sz="2800" dirty="0"/>
              <a:t>Some examples of </a:t>
            </a:r>
            <a:r>
              <a:rPr lang="en-AU" sz="2800" b="1" dirty="0">
                <a:solidFill>
                  <a:srgbClr val="00B050"/>
                </a:solidFill>
              </a:rPr>
              <a:t>even numbers </a:t>
            </a:r>
            <a:r>
              <a:rPr lang="en-AU" sz="2800" dirty="0"/>
              <a:t>include 60, 554 and 2028.</a:t>
            </a:r>
          </a:p>
          <a:p>
            <a:endParaRPr lang="en-AU" sz="1200" dirty="0"/>
          </a:p>
          <a:p>
            <a:r>
              <a:rPr lang="en-AU" sz="2800" dirty="0"/>
              <a:t>Can you think of any other examples of </a:t>
            </a:r>
            <a:r>
              <a:rPr lang="en-AU" sz="2800" b="1" dirty="0">
                <a:solidFill>
                  <a:srgbClr val="00B050"/>
                </a:solidFill>
              </a:rPr>
              <a:t>even numbers</a:t>
            </a:r>
            <a:r>
              <a:rPr lang="en-AU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92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10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Skip Counting - Even Numbers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62" y="1715247"/>
            <a:ext cx="11270673" cy="926811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If you skip count in twos, starting at 2, you will land on all the even numbers.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199" y="375602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418675207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5743511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5470716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2502569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5346744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97896219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84383660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675340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0544232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27039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54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5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16823"/>
                  </a:ext>
                </a:extLst>
              </a:tr>
            </a:tbl>
          </a:graphicData>
        </a:graphic>
      </p:graphicFrame>
      <p:sp>
        <p:nvSpPr>
          <p:cNvPr id="8" name="Arc 7"/>
          <p:cNvSpPr/>
          <p:nvPr/>
        </p:nvSpPr>
        <p:spPr>
          <a:xfrm rot="18901167">
            <a:off x="2022562" y="3274686"/>
            <a:ext cx="2851488" cy="2995325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901167">
            <a:off x="4108179" y="3277573"/>
            <a:ext cx="2851488" cy="2995325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8901167">
            <a:off x="6178481" y="3278901"/>
            <a:ext cx="2886596" cy="2992669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8901167">
            <a:off x="8295760" y="3261986"/>
            <a:ext cx="2851488" cy="2995325"/>
          </a:xfrm>
          <a:prstGeom prst="arc">
            <a:avLst>
              <a:gd name="adj1" fmla="val 16105321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09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Odd and Even Number Sorting Task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35093"/>
            <a:ext cx="10515600" cy="1375256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As a class, sort the odd and even numbers into the correct boxes.</a:t>
            </a:r>
          </a:p>
          <a:p>
            <a:pPr marL="0" indent="0" algn="ctr">
              <a:buNone/>
            </a:pPr>
            <a:r>
              <a:rPr lang="en-AU" sz="4400" dirty="0"/>
              <a:t>150     45     800     9     86     2     67     399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457038" y="3216274"/>
            <a:ext cx="4112491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Odd Numbers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0892" y="3216273"/>
            <a:ext cx="4112491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</a:rPr>
              <a:t>Even Numbers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095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Sorting Task - Answers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35093"/>
            <a:ext cx="10515600" cy="620180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As a class, sort the odd and even numbers into the correct boxes.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5438" y="2542020"/>
            <a:ext cx="4112491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FF0000"/>
                </a:solidFill>
              </a:rPr>
              <a:t>Odd Numbers</a:t>
            </a:r>
          </a:p>
          <a:p>
            <a:pPr algn="ctr"/>
            <a:r>
              <a:rPr lang="en-AU" sz="4400" dirty="0"/>
              <a:t>45</a:t>
            </a:r>
          </a:p>
          <a:p>
            <a:pPr algn="ctr"/>
            <a:r>
              <a:rPr lang="en-AU" sz="4400" dirty="0"/>
              <a:t>9</a:t>
            </a:r>
          </a:p>
          <a:p>
            <a:pPr algn="ctr"/>
            <a:r>
              <a:rPr lang="en-AU" sz="4400" dirty="0"/>
              <a:t>67</a:t>
            </a:r>
          </a:p>
          <a:p>
            <a:pPr algn="ctr"/>
            <a:r>
              <a:rPr lang="en-AU" sz="4400" dirty="0"/>
              <a:t>399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3947" y="2571748"/>
            <a:ext cx="4112491" cy="3231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</a:rPr>
              <a:t>Even Numbers</a:t>
            </a:r>
          </a:p>
          <a:p>
            <a:pPr algn="ctr"/>
            <a:r>
              <a:rPr lang="en-AU" sz="4400" dirty="0"/>
              <a:t>150</a:t>
            </a:r>
          </a:p>
          <a:p>
            <a:pPr algn="ctr"/>
            <a:r>
              <a:rPr lang="en-AU" sz="4400" dirty="0"/>
              <a:t>800</a:t>
            </a:r>
          </a:p>
          <a:p>
            <a:pPr algn="ctr"/>
            <a:r>
              <a:rPr lang="en-AU" sz="4400" dirty="0"/>
              <a:t>86</a:t>
            </a:r>
          </a:p>
          <a:p>
            <a:pPr algn="ctr"/>
            <a:r>
              <a:rPr lang="en-AU" sz="4400" dirty="0"/>
              <a:t>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991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Activity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055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Choose one of the following activities to complete in your workbook.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20" y="3005872"/>
            <a:ext cx="2852403" cy="2010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86" y="2490210"/>
            <a:ext cx="1813644" cy="2526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97" y="2586182"/>
            <a:ext cx="2355878" cy="2444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77735" y="5375832"/>
            <a:ext cx="323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C000"/>
                </a:solidFill>
              </a:rPr>
              <a:t>Draw a cake with an even number of candles.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9771" y="5375833"/>
            <a:ext cx="323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9900FF"/>
                </a:solidFill>
              </a:rPr>
              <a:t>Draw a creature with an odd number of eyes.</a:t>
            </a:r>
            <a:endParaRPr lang="en-US" sz="2400" dirty="0">
              <a:solidFill>
                <a:srgbClr val="99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5699" y="5375832"/>
            <a:ext cx="323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00FF"/>
                </a:solidFill>
              </a:rPr>
              <a:t>Draw a flower with an odd number of leaves.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9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Symbols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 do: my turn to talk. This is the explanation section of our lesson where you are required to listen.</a:t>
            </a:r>
          </a:p>
          <a:p>
            <a:endParaRPr lang="en-AU" dirty="0"/>
          </a:p>
          <a:p>
            <a:r>
              <a:rPr lang="en-AU" dirty="0"/>
              <a:t>We do: this is where we discuss or work on the concepts together.</a:t>
            </a:r>
          </a:p>
          <a:p>
            <a:endParaRPr lang="en-AU" dirty="0"/>
          </a:p>
          <a:p>
            <a:r>
              <a:rPr lang="en-AU" dirty="0"/>
              <a:t>You do: your turn to be involved. You may be working in a group or on an activity individually.</a:t>
            </a:r>
          </a:p>
        </p:txBody>
      </p:sp>
    </p:spTree>
    <p:extLst>
      <p:ext uri="{BB962C8B-B14F-4D97-AF65-F5344CB8AC3E}">
        <p14:creationId xmlns:p14="http://schemas.microsoft.com/office/powerpoint/2010/main" val="39609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6291" y="1621127"/>
            <a:ext cx="9144000" cy="2387600"/>
          </a:xfrm>
        </p:spPr>
        <p:txBody>
          <a:bodyPr>
            <a:normAutofit/>
          </a:bodyPr>
          <a:lstStyle/>
          <a:p>
            <a:r>
              <a:rPr lang="en-AU" sz="8000" dirty="0"/>
              <a:t>Odd and Even Numbers</a:t>
            </a:r>
          </a:p>
        </p:txBody>
      </p:sp>
    </p:spTree>
    <p:extLst>
      <p:ext uri="{BB962C8B-B14F-4D97-AF65-F5344CB8AC3E}">
        <p14:creationId xmlns:p14="http://schemas.microsoft.com/office/powerpoint/2010/main" val="1573680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11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Odd and Even Numbers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 rot="21150214">
            <a:off x="1473919" y="2745457"/>
            <a:ext cx="29101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6</a:t>
            </a:r>
            <a:endParaRPr lang="en-US" sz="25000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 rot="596171">
            <a:off x="8292082" y="3023711"/>
            <a:ext cx="2477735" cy="355481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5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3</a:t>
            </a:r>
            <a:endParaRPr lang="en-US" sz="25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14" y="3655984"/>
            <a:ext cx="877054" cy="59105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121" flipH="1">
            <a:off x="8825775" y="3536343"/>
            <a:ext cx="876077" cy="59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513645"/>
            <a:ext cx="1090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Numbers can be sorted into two groups: odd numbers and even numbers.</a:t>
            </a:r>
            <a:br>
              <a:rPr lang="en-AU" sz="2800" dirty="0"/>
            </a:br>
            <a:r>
              <a:rPr lang="en-AU" sz="2800" dirty="0"/>
              <a:t>Even numbers can be grouped into pairs. Odd numbers cannot.</a:t>
            </a:r>
          </a:p>
          <a:p>
            <a:r>
              <a:rPr lang="en-AU" sz="2800" dirty="0"/>
              <a:t>Let’s explore this idea using the numbers 1 to 10.</a:t>
            </a:r>
            <a:endParaRPr lang="en-US" sz="2800" dirty="0"/>
          </a:p>
        </p:txBody>
      </p:sp>
      <p:sp>
        <p:nvSpPr>
          <p:cNvPr id="13" name="Speech Bubble: Oval 12"/>
          <p:cNvSpPr/>
          <p:nvPr/>
        </p:nvSpPr>
        <p:spPr>
          <a:xfrm>
            <a:off x="3847852" y="3236767"/>
            <a:ext cx="2343970" cy="1189555"/>
          </a:xfrm>
          <a:prstGeom prst="wedgeEllipseCallout">
            <a:avLst>
              <a:gd name="adj1" fmla="val -59038"/>
              <a:gd name="adj2" fmla="val 65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3927" y="3416045"/>
            <a:ext cx="217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00B050"/>
                </a:solidFill>
              </a:rPr>
              <a:t>My goodness, you’re odd!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Speech Bubble: Oval 14"/>
          <p:cNvSpPr/>
          <p:nvPr/>
        </p:nvSpPr>
        <p:spPr>
          <a:xfrm flipH="1">
            <a:off x="6319648" y="3236767"/>
            <a:ext cx="2343970" cy="1189555"/>
          </a:xfrm>
          <a:prstGeom prst="wedgeEllipseCallout">
            <a:avLst>
              <a:gd name="adj1" fmla="val -59038"/>
              <a:gd name="adj2" fmla="val 65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40815" y="3416045"/>
            <a:ext cx="217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0000"/>
                </a:solidFill>
              </a:rPr>
              <a:t>I sure am… and proud of it!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one doll into a group of two?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2911" y="3062649"/>
            <a:ext cx="6458526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1 doll cannot be grouped into a group of 2.</a:t>
            </a:r>
          </a:p>
          <a:p>
            <a:endParaRPr lang="en-AU" sz="1200" dirty="0"/>
          </a:p>
          <a:p>
            <a:r>
              <a:rPr lang="en-AU" sz="2800" dirty="0"/>
              <a:t>It is the odd one out.</a:t>
            </a:r>
          </a:p>
          <a:p>
            <a:endParaRPr lang="en-AU" sz="1200" dirty="0"/>
          </a:p>
          <a:p>
            <a:r>
              <a:rPr lang="en-AU" sz="2800" dirty="0"/>
              <a:t>1 is an </a:t>
            </a:r>
            <a:r>
              <a:rPr lang="en-AU" sz="2800" dirty="0">
                <a:solidFill>
                  <a:srgbClr val="FF0000"/>
                </a:solidFill>
              </a:rPr>
              <a:t>odd</a:t>
            </a:r>
            <a:r>
              <a:rPr lang="en-AU" sz="2800" dirty="0"/>
              <a:t> number.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2" y="2558472"/>
            <a:ext cx="1824705" cy="276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Two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two shoes into a group of two?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99" y="3012602"/>
            <a:ext cx="1948953" cy="27651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19075" y="2436325"/>
            <a:ext cx="2894202" cy="3917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53892" y="3190104"/>
            <a:ext cx="6458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2 shoes can be grouped into 1 group of 2.</a:t>
            </a:r>
          </a:p>
          <a:p>
            <a:endParaRPr lang="en-AU" sz="1200" dirty="0"/>
          </a:p>
          <a:p>
            <a:r>
              <a:rPr lang="en-AU" sz="2800" dirty="0"/>
              <a:t>There are 0 shoes left over.</a:t>
            </a:r>
          </a:p>
          <a:p>
            <a:endParaRPr lang="en-AU" sz="1200" dirty="0"/>
          </a:p>
          <a:p>
            <a:r>
              <a:rPr lang="en-AU" sz="2800" dirty="0"/>
              <a:t>2 is an </a:t>
            </a:r>
            <a:r>
              <a:rPr lang="en-AU" sz="2800" dirty="0">
                <a:solidFill>
                  <a:srgbClr val="00B050"/>
                </a:solidFill>
              </a:rPr>
              <a:t>even</a:t>
            </a:r>
            <a:r>
              <a:rPr lang="en-AU" sz="2800" dirty="0"/>
              <a:t> number.</a:t>
            </a:r>
          </a:p>
        </p:txBody>
      </p:sp>
    </p:spTree>
    <p:extLst>
      <p:ext uri="{BB962C8B-B14F-4D97-AF65-F5344CB8AC3E}">
        <p14:creationId xmlns:p14="http://schemas.microsoft.com/office/powerpoint/2010/main" val="1212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Three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three chocolates into groups of two?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53" y="4303979"/>
            <a:ext cx="2115954" cy="149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86" y="2812573"/>
            <a:ext cx="2115954" cy="1491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46" y="2812573"/>
            <a:ext cx="2115954" cy="14914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55436" y="2562176"/>
            <a:ext cx="2360804" cy="34957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85527" y="2903595"/>
            <a:ext cx="49714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3 chocolates can be grouped into 1 group of 2.</a:t>
            </a:r>
          </a:p>
          <a:p>
            <a:endParaRPr lang="en-AU" sz="1200" dirty="0"/>
          </a:p>
          <a:p>
            <a:r>
              <a:rPr lang="en-AU" sz="2800" dirty="0"/>
              <a:t>There is 1 chocolate left over.</a:t>
            </a:r>
          </a:p>
          <a:p>
            <a:endParaRPr lang="en-AU" sz="1200" dirty="0"/>
          </a:p>
          <a:p>
            <a:r>
              <a:rPr lang="en-AU" sz="2800" dirty="0"/>
              <a:t>It is the odd one out.</a:t>
            </a:r>
          </a:p>
          <a:p>
            <a:endParaRPr lang="en-AU" sz="1200" dirty="0"/>
          </a:p>
          <a:p>
            <a:r>
              <a:rPr lang="en-AU" sz="2800" dirty="0"/>
              <a:t>3 is an </a:t>
            </a:r>
            <a:r>
              <a:rPr lang="en-AU" sz="2800" dirty="0">
                <a:solidFill>
                  <a:srgbClr val="FF0000"/>
                </a:solidFill>
              </a:rPr>
              <a:t>odd</a:t>
            </a:r>
            <a:r>
              <a:rPr lang="en-AU" sz="2800" dirty="0"/>
              <a:t> number.</a:t>
            </a:r>
          </a:p>
        </p:txBody>
      </p:sp>
    </p:spTree>
    <p:extLst>
      <p:ext uri="{BB962C8B-B14F-4D97-AF65-F5344CB8AC3E}">
        <p14:creationId xmlns:p14="http://schemas.microsoft.com/office/powerpoint/2010/main" val="158808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5400" dirty="0"/>
              <a:t>Odd and Even Numbers - Four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74563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Can you group four strawberries into groups of two?</a:t>
            </a:r>
          </a:p>
        </p:txBody>
      </p:sp>
      <p:sp>
        <p:nvSpPr>
          <p:cNvPr id="11" name="Oval 10"/>
          <p:cNvSpPr/>
          <p:nvPr/>
        </p:nvSpPr>
        <p:spPr>
          <a:xfrm>
            <a:off x="1355436" y="2562176"/>
            <a:ext cx="2360804" cy="34957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37312" y="3065409"/>
            <a:ext cx="50667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4 strawberries can be grouped into 2 groups of 2.</a:t>
            </a:r>
          </a:p>
          <a:p>
            <a:endParaRPr lang="en-AU" sz="1200" dirty="0"/>
          </a:p>
          <a:p>
            <a:r>
              <a:rPr lang="en-AU" sz="2800" dirty="0"/>
              <a:t>There are 0 strawberries left over.</a:t>
            </a:r>
          </a:p>
          <a:p>
            <a:endParaRPr lang="en-AU" sz="1200" dirty="0"/>
          </a:p>
          <a:p>
            <a:r>
              <a:rPr lang="en-AU" sz="2800" dirty="0"/>
              <a:t>4 is an </a:t>
            </a:r>
            <a:r>
              <a:rPr lang="en-AU" sz="2800" dirty="0">
                <a:solidFill>
                  <a:srgbClr val="00B050"/>
                </a:solidFill>
              </a:rPr>
              <a:t>even</a:t>
            </a:r>
            <a:r>
              <a:rPr lang="en-AU" sz="2800" dirty="0"/>
              <a:t> number.</a:t>
            </a:r>
          </a:p>
        </p:txBody>
      </p:sp>
      <p:sp>
        <p:nvSpPr>
          <p:cNvPr id="12" name="Oval 11"/>
          <p:cNvSpPr/>
          <p:nvPr/>
        </p:nvSpPr>
        <p:spPr>
          <a:xfrm>
            <a:off x="3933165" y="2562176"/>
            <a:ext cx="2360804" cy="34957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3" y="2862384"/>
            <a:ext cx="2016749" cy="14214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4" y="4283867"/>
            <a:ext cx="2016749" cy="14214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691" y="2862383"/>
            <a:ext cx="2016749" cy="14214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99" y="4158016"/>
            <a:ext cx="2016749" cy="142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428_OddEven_PowerPoint_sm" id="{FD94339E-E299-454B-9543-174A59890866}" vid="{F8AD6434-4BA7-4FDF-90DF-EC28FE8DDE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848</Words>
  <Application>Microsoft Office PowerPoint</Application>
  <PresentationFormat>Widescreen</PresentationFormat>
  <Paragraphs>196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Berlin Sans FB Demi</vt:lpstr>
      <vt:lpstr>Calibri</vt:lpstr>
      <vt:lpstr>Office Theme</vt:lpstr>
      <vt:lpstr>Teacher Notes</vt:lpstr>
      <vt:lpstr>PowerPoint Presentation</vt:lpstr>
      <vt:lpstr>Symbols</vt:lpstr>
      <vt:lpstr>Odd and Even Numbers</vt:lpstr>
      <vt:lpstr>Odd and Even Numbers </vt:lpstr>
      <vt:lpstr>Odd and Even Numbers - One</vt:lpstr>
      <vt:lpstr>Odd and Even Numbers - Two</vt:lpstr>
      <vt:lpstr>Odd and Even Numbers - Three</vt:lpstr>
      <vt:lpstr>Odd and Even Numbers - Four</vt:lpstr>
      <vt:lpstr>Odd and Even Numbers - Five</vt:lpstr>
      <vt:lpstr>Odd and Even Numbers - Six</vt:lpstr>
      <vt:lpstr>Odd and Even Numbers - Seven</vt:lpstr>
      <vt:lpstr>Odd and Even Numbers - Eight</vt:lpstr>
      <vt:lpstr>Odd and Even Numbers - Nine</vt:lpstr>
      <vt:lpstr>Odd and Even Numbers - Ten</vt:lpstr>
      <vt:lpstr>Odd and Even Numbers to 10</vt:lpstr>
      <vt:lpstr>Identifying Odd Numbers</vt:lpstr>
      <vt:lpstr>Skip Counting - Odd Numbers</vt:lpstr>
      <vt:lpstr>Identifying Even Numbers</vt:lpstr>
      <vt:lpstr>Skip Counting - Even Numbers</vt:lpstr>
      <vt:lpstr>Odd and Even Number Sorting Task</vt:lpstr>
      <vt:lpstr>Sorting Task - Answers</vt:lpstr>
      <vt:lpstr>Odd and Even Numbers -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Notes</dc:title>
  <dc:creator>Teach Starter</dc:creator>
  <cp:lastModifiedBy>Teach Starter</cp:lastModifiedBy>
  <cp:revision>33</cp:revision>
  <dcterms:created xsi:type="dcterms:W3CDTF">2017-04-27T23:31:52Z</dcterms:created>
  <dcterms:modified xsi:type="dcterms:W3CDTF">2017-04-28T04:51:58Z</dcterms:modified>
</cp:coreProperties>
</file>