
<file path=[Content_Types].xml><?xml version="1.0" encoding="utf-8"?>
<Types xmlns="http://schemas.openxmlformats.org/package/2006/content-types">
  <Default Extension="bin" ContentType="audio/unknown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template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5" r:id="rId2"/>
  </p:sldMasterIdLst>
  <p:notesMasterIdLst>
    <p:notesMasterId r:id="rId39"/>
  </p:notesMasterIdLst>
  <p:sldIdLst>
    <p:sldId id="256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22" r:id="rId17"/>
    <p:sldId id="324" r:id="rId18"/>
    <p:sldId id="302" r:id="rId19"/>
    <p:sldId id="303" r:id="rId20"/>
    <p:sldId id="304" r:id="rId21"/>
    <p:sldId id="305" r:id="rId22"/>
    <p:sldId id="319" r:id="rId23"/>
    <p:sldId id="321" r:id="rId24"/>
    <p:sldId id="306" r:id="rId25"/>
    <p:sldId id="318" r:id="rId26"/>
    <p:sldId id="308" r:id="rId27"/>
    <p:sldId id="309" r:id="rId28"/>
    <p:sldId id="310" r:id="rId29"/>
    <p:sldId id="311" r:id="rId30"/>
    <p:sldId id="323" r:id="rId31"/>
    <p:sldId id="313" r:id="rId32"/>
    <p:sldId id="314" r:id="rId33"/>
    <p:sldId id="315" r:id="rId34"/>
    <p:sldId id="317" r:id="rId35"/>
    <p:sldId id="316" r:id="rId36"/>
    <p:sldId id="325" r:id="rId37"/>
    <p:sldId id="326" r:id="rId38"/>
  </p:sldIdLst>
  <p:sldSz cx="12192000" cy="6858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ambria Math" panose="02040503050406030204" pitchFamily="18" charset="0"/>
      <p:regular r:id="rId46"/>
    </p:embeddedFont>
    <p:embeddedFont>
      <p:font typeface="Open Sans" panose="020B0606030504020204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CC99FF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8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22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1798907660375"/>
          <c:y val="0"/>
          <c:w val="0.50472424410365002"/>
          <c:h val="0.750561960112954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6A4-430A-8D51-8D0E071B21C0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6A4-430A-8D51-8D0E071B21C0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6A4-430A-8D51-8D0E071B21C0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6A4-430A-8D51-8D0E071B21C0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A4-430A-8D51-8D0E071B21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1798907660375"/>
          <c:y val="0"/>
          <c:w val="0.50472424410365002"/>
          <c:h val="0.750561960112954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6A4-430A-8D51-8D0E071B21C0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6A4-430A-8D51-8D0E071B21C0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6A4-430A-8D51-8D0E071B21C0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6A4-430A-8D51-8D0E071B21C0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A4-430A-8D51-8D0E071B21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033936215770501"/>
          <c:y val="0"/>
          <c:w val="0.61888500976679095"/>
          <c:h val="0.9329480767569330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302-4BB3-9292-170B84F25C4B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302-4BB3-9292-170B84F25C4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5302-4BB3-9292-170B84F25C4B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5302-4BB3-9292-170B84F25C4B}"/>
              </c:ext>
            </c:extLst>
          </c:dPt>
          <c:dPt>
            <c:idx val="4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302-4BB3-9292-170B84F25C4B}"/>
              </c:ext>
            </c:extLst>
          </c:dPt>
          <c:dPt>
            <c:idx val="5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5302-4BB3-9292-170B84F25C4B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302-4BB3-9292-170B84F25C4B}"/>
              </c:ext>
            </c:extLst>
          </c:dPt>
          <c:dPt>
            <c:idx val="7"/>
            <c:bubble3D val="0"/>
            <c:spPr>
              <a:solidFill>
                <a:srgbClr val="92D05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302-4BB3-9292-170B84F25C4B}"/>
              </c:ext>
            </c:extLst>
          </c:dPt>
          <c:dPt>
            <c:idx val="8"/>
            <c:bubble3D val="0"/>
            <c:spPr>
              <a:solidFill>
                <a:schemeClr val="accent2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302-4BB3-9292-170B84F25C4B}"/>
              </c:ext>
            </c:extLst>
          </c:dPt>
          <c:dPt>
            <c:idx val="9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5302-4BB3-9292-170B84F25C4B}"/>
              </c:ext>
            </c:extLst>
          </c:dPt>
          <c:cat>
            <c:numRef>
              <c:f>Sheet1!$A$2:$A$11</c:f>
              <c:numCache>
                <c:formatCode>General</c:formatCode>
                <c:ptCount val="10"/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02-4BB3-9292-170B84F25C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033936215770501"/>
          <c:y val="0"/>
          <c:w val="0.61888500976679095"/>
          <c:h val="0.9329480767569330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302-4BB3-9292-170B84F25C4B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302-4BB3-9292-170B84F25C4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5302-4BB3-9292-170B84F25C4B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5302-4BB3-9292-170B84F25C4B}"/>
              </c:ext>
            </c:extLst>
          </c:dPt>
          <c:dPt>
            <c:idx val="4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302-4BB3-9292-170B84F25C4B}"/>
              </c:ext>
            </c:extLst>
          </c:dPt>
          <c:dPt>
            <c:idx val="5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5302-4BB3-9292-170B84F25C4B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302-4BB3-9292-170B84F25C4B}"/>
              </c:ext>
            </c:extLst>
          </c:dPt>
          <c:dPt>
            <c:idx val="7"/>
            <c:bubble3D val="0"/>
            <c:spPr>
              <a:solidFill>
                <a:srgbClr val="92D05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302-4BB3-9292-170B84F25C4B}"/>
              </c:ext>
            </c:extLst>
          </c:dPt>
          <c:dPt>
            <c:idx val="8"/>
            <c:bubble3D val="0"/>
            <c:spPr>
              <a:solidFill>
                <a:schemeClr val="accent2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302-4BB3-9292-170B84F25C4B}"/>
              </c:ext>
            </c:extLst>
          </c:dPt>
          <c:dPt>
            <c:idx val="9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5302-4BB3-9292-170B84F25C4B}"/>
              </c:ext>
            </c:extLst>
          </c:dPt>
          <c:cat>
            <c:numRef>
              <c:f>Sheet1!$A$2:$A$11</c:f>
              <c:numCache>
                <c:formatCode>General</c:formatCode>
                <c:ptCount val="10"/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02-4BB3-9292-170B84F25C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033936215770501"/>
          <c:y val="0"/>
          <c:w val="0.61888500976679095"/>
          <c:h val="0.9329480767569330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302-4BB3-9292-170B84F25C4B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302-4BB3-9292-170B84F25C4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5302-4BB3-9292-170B84F25C4B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5302-4BB3-9292-170B84F25C4B}"/>
              </c:ext>
            </c:extLst>
          </c:dPt>
          <c:dPt>
            <c:idx val="4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302-4BB3-9292-170B84F25C4B}"/>
              </c:ext>
            </c:extLst>
          </c:dPt>
          <c:dPt>
            <c:idx val="5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5302-4BB3-9292-170B84F25C4B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302-4BB3-9292-170B84F25C4B}"/>
              </c:ext>
            </c:extLst>
          </c:dPt>
          <c:dPt>
            <c:idx val="7"/>
            <c:bubble3D val="0"/>
            <c:spPr>
              <a:solidFill>
                <a:srgbClr val="92D05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302-4BB3-9292-170B84F25C4B}"/>
              </c:ext>
            </c:extLst>
          </c:dPt>
          <c:dPt>
            <c:idx val="8"/>
            <c:bubble3D val="0"/>
            <c:spPr>
              <a:solidFill>
                <a:schemeClr val="accent2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302-4BB3-9292-170B84F25C4B}"/>
              </c:ext>
            </c:extLst>
          </c:dPt>
          <c:dPt>
            <c:idx val="9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5302-4BB3-9292-170B84F25C4B}"/>
              </c:ext>
            </c:extLst>
          </c:dPt>
          <c:cat>
            <c:numRef>
              <c:f>Sheet1!$A$2:$A$11</c:f>
              <c:numCache>
                <c:formatCode>General</c:formatCode>
                <c:ptCount val="10"/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02-4BB3-9292-170B84F25C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033936215770501"/>
          <c:y val="0"/>
          <c:w val="0.61888500976679095"/>
          <c:h val="0.9329480767569330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302-4BB3-9292-170B84F25C4B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302-4BB3-9292-170B84F25C4B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5302-4BB3-9292-170B84F25C4B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5302-4BB3-9292-170B84F25C4B}"/>
              </c:ext>
            </c:extLst>
          </c:dPt>
          <c:dPt>
            <c:idx val="4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302-4BB3-9292-170B84F25C4B}"/>
              </c:ext>
            </c:extLst>
          </c:dPt>
          <c:dPt>
            <c:idx val="5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5302-4BB3-9292-170B84F25C4B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302-4BB3-9292-170B84F25C4B}"/>
              </c:ext>
            </c:extLst>
          </c:dPt>
          <c:dPt>
            <c:idx val="7"/>
            <c:bubble3D val="0"/>
            <c:spPr>
              <a:solidFill>
                <a:srgbClr val="92D05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302-4BB3-9292-170B84F25C4B}"/>
              </c:ext>
            </c:extLst>
          </c:dPt>
          <c:dPt>
            <c:idx val="8"/>
            <c:bubble3D val="0"/>
            <c:spPr>
              <a:solidFill>
                <a:schemeClr val="accent2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302-4BB3-9292-170B84F25C4B}"/>
              </c:ext>
            </c:extLst>
          </c:dPt>
          <c:dPt>
            <c:idx val="9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5302-4BB3-9292-170B84F25C4B}"/>
              </c:ext>
            </c:extLst>
          </c:dPt>
          <c:cat>
            <c:numRef>
              <c:f>Sheet1!$A$2:$A$11</c:f>
              <c:numCache>
                <c:formatCode>General</c:formatCode>
                <c:ptCount val="10"/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02-4BB3-9292-170B84F25C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0.52222</cdr:x>
      <cdr:y>0.08028</cdr:y>
    </cdr:from>
    <cdr:to>
      <cdr:x>0.57698</cdr:x>
      <cdr:y>0.17429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1B843F4-1113-4E94-8710-1BA15EDEBD5A}"/>
            </a:ext>
          </a:extLst>
        </cdr:cNvPr>
        <cdr:cNvSpPr txBox="1"/>
      </cdr:nvSpPr>
      <cdr:spPr>
        <a:xfrm xmlns:a="http://schemas.openxmlformats.org/drawingml/2006/main">
          <a:off x="3280317" y="334541"/>
          <a:ext cx="343948" cy="3917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AU" sz="2000" b="1" dirty="0">
              <a:latin typeface="+mj-lt"/>
            </a:rPr>
            <a:t>1</a:t>
          </a:r>
        </a:p>
      </cdr:txBody>
    </cdr:sp>
  </cdr:relSizeAnchor>
  <cdr:relSizeAnchor xmlns:cdr="http://schemas.openxmlformats.org/drawingml/2006/chartDrawing">
    <cdr:from>
      <cdr:x>0.63763</cdr:x>
      <cdr:y>0.22788</cdr:y>
    </cdr:from>
    <cdr:to>
      <cdr:x>0.69239</cdr:x>
      <cdr:y>0.33458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CE1D44ED-5923-4E24-BB69-C1EC2064951C}"/>
            </a:ext>
          </a:extLst>
        </cdr:cNvPr>
        <cdr:cNvSpPr txBox="1"/>
      </cdr:nvSpPr>
      <cdr:spPr>
        <a:xfrm xmlns:a="http://schemas.openxmlformats.org/drawingml/2006/main">
          <a:off x="4005290" y="949543"/>
          <a:ext cx="343948" cy="4446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2000" b="1" dirty="0">
              <a:latin typeface="+mj-lt"/>
            </a:rPr>
            <a:t>6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0.49558</cdr:x>
      <cdr:y>0.04652</cdr:y>
    </cdr:from>
    <cdr:to>
      <cdr:x>0.55034</cdr:x>
      <cdr:y>0.24929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1B843F4-1113-4E94-8710-1BA15EDEBD5A}"/>
            </a:ext>
          </a:extLst>
        </cdr:cNvPr>
        <cdr:cNvSpPr txBox="1"/>
      </cdr:nvSpPr>
      <cdr:spPr>
        <a:xfrm xmlns:a="http://schemas.openxmlformats.org/drawingml/2006/main">
          <a:off x="1464366" y="91795"/>
          <a:ext cx="161809" cy="4001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r>
            <a:rPr lang="en-AU" sz="2000" b="1" dirty="0">
              <a:latin typeface="+mj-lt"/>
            </a:rPr>
            <a:t>1</a:t>
          </a:r>
        </a:p>
      </cdr:txBody>
    </cdr:sp>
  </cdr:relSizeAnchor>
  <cdr:relSizeAnchor xmlns:cdr="http://schemas.openxmlformats.org/drawingml/2006/chartDrawing">
    <cdr:from>
      <cdr:x>0.59869</cdr:x>
      <cdr:y>0.17878</cdr:y>
    </cdr:from>
    <cdr:to>
      <cdr:x>0.65345</cdr:x>
      <cdr:y>0.28548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CE1D44ED-5923-4E24-BB69-C1EC2064951C}"/>
            </a:ext>
          </a:extLst>
        </cdr:cNvPr>
        <cdr:cNvSpPr txBox="1"/>
      </cdr:nvSpPr>
      <cdr:spPr>
        <a:xfrm xmlns:a="http://schemas.openxmlformats.org/drawingml/2006/main">
          <a:off x="1769054" y="352763"/>
          <a:ext cx="161809" cy="2105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2000" b="1" dirty="0">
              <a:latin typeface="+mj-lt"/>
            </a:rPr>
            <a:t>6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D1DEE-3232-8B4C-A3CF-6BAC3D8A32C9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FC9E64-B987-3445-B1B7-28318FAF0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69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ch Starter 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1"/>
            <a:ext cx="12192000" cy="685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09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0A452-E8C1-4191-BEA9-577823D697AD}" type="datetimeFigureOut">
              <a:rPr lang="en-AU" smtClean="0"/>
              <a:t>10/01/2020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2798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0A452-E8C1-4191-BEA9-577823D697AD}" type="datetimeFigureOut">
              <a:rPr lang="en-AU" smtClean="0"/>
              <a:t>10/01/2020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4677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0A452-E8C1-4191-BEA9-577823D697AD}" type="datetimeFigureOut">
              <a:rPr lang="en-AU" smtClean="0"/>
              <a:t>10/01/2020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1479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0A452-E8C1-4191-BEA9-577823D697AD}" type="datetimeFigureOut">
              <a:rPr lang="en-AU" smtClean="0"/>
              <a:t>10/01/2020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399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0A452-E8C1-4191-BEA9-577823D697AD}" type="datetimeFigureOut">
              <a:rPr lang="en-AU" smtClean="0"/>
              <a:t>10/01/2020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2259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0A452-E8C1-4191-BEA9-577823D697AD}" type="datetimeFigureOut">
              <a:rPr lang="en-AU" smtClean="0"/>
              <a:t>10/01/2020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0217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0A452-E8C1-4191-BEA9-577823D697AD}" type="datetimeFigureOut">
              <a:rPr lang="en-AU" smtClean="0"/>
              <a:t>10/01/2020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4478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ch Starter 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1"/>
            <a:ext cx="12192000" cy="6858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30A452-E8C1-4191-BEA9-577823D697AD}" type="datetimeFigureOut">
              <a:rPr lang="en-AU" smtClean="0"/>
              <a:t>10/01/2020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Icon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AU" dirty="0"/>
              <a:t>Symbols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35200" y="1825625"/>
            <a:ext cx="9118600" cy="43513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AU" dirty="0"/>
              <a:t>I do: my turn to talk. This is the explanation section of our lesson where you are required to listen.</a:t>
            </a:r>
          </a:p>
          <a:p>
            <a:endParaRPr lang="en-AU" dirty="0"/>
          </a:p>
          <a:p>
            <a:r>
              <a:rPr lang="en-AU" dirty="0"/>
              <a:t>We do: this is where we discuss or work on the concepts together.</a:t>
            </a:r>
          </a:p>
          <a:p>
            <a:endParaRPr lang="en-AU" dirty="0"/>
          </a:p>
          <a:p>
            <a:r>
              <a:rPr lang="en-AU" dirty="0"/>
              <a:t>You do: your turn to be involved. You may be working in a group or on an activity individually.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30A452-E8C1-4191-BEA9-577823D697AD}" type="datetimeFigureOut">
              <a:rPr lang="en-AU" smtClean="0"/>
              <a:t>10/01/2020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63606"/>
            <a:ext cx="1080000" cy="10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80000" cy="108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27147"/>
            <a:ext cx="1080000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589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ac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1986" y="6356350"/>
            <a:ext cx="2389414" cy="365125"/>
          </a:xfrm>
          <a:prstGeom prst="rect">
            <a:avLst/>
          </a:prstGeom>
        </p:spPr>
        <p:txBody>
          <a:bodyPr/>
          <a:lstStyle/>
          <a:p>
            <a:fld id="{1430A452-E8C1-4191-BEA9-577823D697AD}" type="datetimeFigureOut">
              <a:rPr lang="en-AU" smtClean="0"/>
              <a:t>10/01/2020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23357" cy="365125"/>
          </a:xfrm>
          <a:prstGeom prst="rect">
            <a:avLst/>
          </a:prstGeom>
        </p:spPr>
        <p:txBody>
          <a:bodyPr/>
          <a:lstStyle/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tud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1986" y="6356350"/>
            <a:ext cx="2389414" cy="365125"/>
          </a:xfrm>
          <a:prstGeom prst="rect">
            <a:avLst/>
          </a:prstGeom>
        </p:spPr>
        <p:txBody>
          <a:bodyPr/>
          <a:lstStyle/>
          <a:p>
            <a:fld id="{1430A452-E8C1-4191-BEA9-577823D697AD}" type="datetimeFigureOut">
              <a:rPr lang="en-AU" smtClean="0"/>
              <a:t>10/01/2020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23357" cy="365125"/>
          </a:xfrm>
          <a:prstGeom prst="rect">
            <a:avLst/>
          </a:prstGeom>
        </p:spPr>
        <p:txBody>
          <a:bodyPr/>
          <a:lstStyle/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acher and Stud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1986" y="6356350"/>
            <a:ext cx="2389414" cy="365125"/>
          </a:xfrm>
          <a:prstGeom prst="rect">
            <a:avLst/>
          </a:prstGeom>
        </p:spPr>
        <p:txBody>
          <a:bodyPr/>
          <a:lstStyle/>
          <a:p>
            <a:fld id="{1430A452-E8C1-4191-BEA9-577823D697AD}" type="datetimeFigureOut">
              <a:rPr lang="en-AU" smtClean="0"/>
              <a:t>10/01/2020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23357" cy="365125"/>
          </a:xfrm>
          <a:prstGeom prst="rect">
            <a:avLst/>
          </a:prstGeom>
        </p:spPr>
        <p:txBody>
          <a:bodyPr/>
          <a:lstStyle/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30A452-E8C1-4191-BEA9-577823D697AD}" type="datetimeFigureOut">
              <a:rPr lang="en-AU" smtClean="0"/>
              <a:t>10/01/2020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30A452-E8C1-4191-BEA9-577823D697AD}" type="datetimeFigureOut">
              <a:rPr lang="en-AU" smtClean="0"/>
              <a:t>10/01/2020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30A452-E8C1-4191-BEA9-577823D697AD}" type="datetimeFigureOut">
              <a:rPr lang="en-AU" smtClean="0"/>
              <a:t>10/01/2020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30A452-E8C1-4191-BEA9-577823D697AD}" type="datetimeFigureOut">
              <a:rPr lang="en-AU" smtClean="0"/>
              <a:t>10/01/2020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30A452-E8C1-4191-BEA9-577823D697AD}" type="datetimeFigureOut">
              <a:rPr lang="en-AU" smtClean="0"/>
              <a:t>10/01/2020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30A452-E8C1-4191-BEA9-577823D697AD}" type="datetimeFigureOut">
              <a:rPr lang="en-AU" smtClean="0"/>
              <a:t>10/01/2020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30A452-E8C1-4191-BEA9-577823D697AD}" type="datetimeFigureOut">
              <a:rPr lang="en-AU" smtClean="0"/>
              <a:t>10/01/2020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con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Symbols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35200" y="1825625"/>
            <a:ext cx="9118600" cy="43513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AU" dirty="0"/>
              <a:t>I do: my turn to talk. This is the explanation section of our lesson where you are required to listen.</a:t>
            </a:r>
          </a:p>
          <a:p>
            <a:endParaRPr lang="en-AU" dirty="0"/>
          </a:p>
          <a:p>
            <a:r>
              <a:rPr lang="en-AU" dirty="0"/>
              <a:t>We do: this is where we discuss or work on the concepts together.</a:t>
            </a:r>
          </a:p>
          <a:p>
            <a:endParaRPr lang="en-AU" dirty="0"/>
          </a:p>
          <a:p>
            <a:r>
              <a:rPr lang="en-AU" dirty="0"/>
              <a:t>You do: your turn to be involved. You may be working in a group or on an activity individually.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0A452-E8C1-4191-BEA9-577823D697AD}" type="datetimeFigureOut">
              <a:rPr lang="en-AU" smtClean="0"/>
              <a:t>10/01/2020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63606"/>
            <a:ext cx="1080000" cy="10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80000" cy="108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27147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701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30A452-E8C1-4191-BEA9-577823D697AD}" type="datetimeFigureOut">
              <a:rPr lang="en-AU" smtClean="0"/>
              <a:t>10/01/2020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30A452-E8C1-4191-BEA9-577823D697AD}" type="datetimeFigureOut">
              <a:rPr lang="en-AU" smtClean="0"/>
              <a:t>10/01/2020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30A452-E8C1-4191-BEA9-577823D697AD}" type="datetimeFigureOut">
              <a:rPr lang="en-AU" smtClean="0"/>
              <a:t>10/01/2020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ac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1986" y="6356350"/>
            <a:ext cx="2389414" cy="365125"/>
          </a:xfrm>
        </p:spPr>
        <p:txBody>
          <a:bodyPr/>
          <a:lstStyle/>
          <a:p>
            <a:fld id="{1430A452-E8C1-4191-BEA9-577823D697AD}" type="datetimeFigureOut">
              <a:rPr lang="en-AU" smtClean="0"/>
              <a:t>10/01/2020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23357" cy="365125"/>
          </a:xfrm>
        </p:spPr>
        <p:txBody>
          <a:bodyPr/>
          <a:lstStyle/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4772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ud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1986" y="6356350"/>
            <a:ext cx="2389414" cy="365125"/>
          </a:xfrm>
        </p:spPr>
        <p:txBody>
          <a:bodyPr/>
          <a:lstStyle/>
          <a:p>
            <a:fld id="{1430A452-E8C1-4191-BEA9-577823D697AD}" type="datetimeFigureOut">
              <a:rPr lang="en-AU" smtClean="0"/>
              <a:t>10/01/2020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23357" cy="365125"/>
          </a:xfrm>
        </p:spPr>
        <p:txBody>
          <a:bodyPr/>
          <a:lstStyle/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91306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acher and Stud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1986" y="6356350"/>
            <a:ext cx="2389414" cy="365125"/>
          </a:xfrm>
        </p:spPr>
        <p:txBody>
          <a:bodyPr/>
          <a:lstStyle/>
          <a:p>
            <a:fld id="{1430A452-E8C1-4191-BEA9-577823D697AD}" type="datetimeFigureOut">
              <a:rPr lang="en-AU" smtClean="0"/>
              <a:t>10/01/2020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23357" cy="365125"/>
          </a:xfrm>
        </p:spPr>
        <p:txBody>
          <a:bodyPr/>
          <a:lstStyle/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76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0A452-E8C1-4191-BEA9-577823D697AD}" type="datetimeFigureOut">
              <a:rPr lang="en-AU" smtClean="0"/>
              <a:t>10/01/2020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2985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0A452-E8C1-4191-BEA9-577823D697AD}" type="datetimeFigureOut">
              <a:rPr lang="en-AU" smtClean="0"/>
              <a:t>10/01/2020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1650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0A452-E8C1-4191-BEA9-577823D697AD}" type="datetimeFigureOut">
              <a:rPr lang="en-AU" smtClean="0"/>
              <a:t>10/01/2020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1220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0A452-E8C1-4191-BEA9-577823D697AD}" type="datetimeFigureOut">
              <a:rPr lang="en-AU" smtClean="0"/>
              <a:t>10/01/2020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0112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257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64" r:id="rId3"/>
    <p:sldLayoutId id="2147483650" r:id="rId4"/>
    <p:sldLayoutId id="2147483661" r:id="rId5"/>
    <p:sldLayoutId id="2147483662" r:id="rId6"/>
    <p:sldLayoutId id="214748366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0A452-E8C1-4191-BEA9-577823D697AD}" type="datetimeFigureOut">
              <a:rPr lang="en-AU" smtClean="0"/>
              <a:t>10/01/2020</a:t>
            </a:fld>
            <a:endParaRPr lang="en-A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0112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9B1D3-87FE-4D50-93E1-DF0A22661CCB}" type="slidenum">
              <a:rPr lang="en-AU" smtClean="0"/>
              <a:t>‹#›</a:t>
            </a:fld>
            <a:endParaRPr lang="en-AU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bin"/><Relationship Id="rId4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bin"/><Relationship Id="rId4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audio" Target="../media/audio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bin"/><Relationship Id="rId4" Type="http://schemas.openxmlformats.org/officeDocument/2006/relationships/audio" Target="../media/audio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bin"/><Relationship Id="rId4" Type="http://schemas.openxmlformats.org/officeDocument/2006/relationships/audio" Target="../media/audio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0.png"/><Relationship Id="rId4" Type="http://schemas.openxmlformats.org/officeDocument/2006/relationships/audio" Target="../media/audio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audio" Target="../media/audio2.bin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bin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bin"/><Relationship Id="rId4" Type="http://schemas.openxmlformats.org/officeDocument/2006/relationships/audio" Target="../media/audio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bin"/><Relationship Id="rId4" Type="http://schemas.openxmlformats.org/officeDocument/2006/relationships/audio" Target="../media/audio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bin"/><Relationship Id="rId4" Type="http://schemas.openxmlformats.org/officeDocument/2006/relationships/audio" Target="../media/audio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audio" Target="../media/audio2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bin"/><Relationship Id="rId4" Type="http://schemas.openxmlformats.org/officeDocument/2006/relationships/audio" Target="../media/audio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6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20.png"/><Relationship Id="rId4" Type="http://schemas.openxmlformats.org/officeDocument/2006/relationships/audio" Target="../media/audio2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audio" Target="../media/audio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bin"/><Relationship Id="rId4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audio" Target="../media/audio2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bin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610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2"/>
              <p:cNvSpPr txBox="1">
                <a:spLocks/>
              </p:cNvSpPr>
              <p:nvPr/>
            </p:nvSpPr>
            <p:spPr>
              <a:xfrm>
                <a:off x="769393" y="3425343"/>
                <a:ext cx="4839670" cy="752752"/>
              </a:xfrm>
              <a:prstGeom prst="rect">
                <a:avLst/>
              </a:prstGeom>
              <a:effectLst/>
            </p:spPr>
            <p:txBody>
              <a:bodyPr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750" b="1" i="0" kern="1200">
                    <a:solidFill>
                      <a:schemeClr val="bg1"/>
                    </a:solidFill>
                    <a:effectLst>
                      <a:outerShdw dist="25400" dir="2700000" algn="tl" rotWithShape="0">
                        <a:srgbClr val="48A962"/>
                      </a:outerShdw>
                    </a:effectLst>
                    <a:latin typeface="Open Sans Semibold" charset="0"/>
                    <a:ea typeface="Open Sans Semibold" charset="0"/>
                    <a:cs typeface="Open Sans Semibold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1" i="0" kern="1200">
                    <a:solidFill>
                      <a:schemeClr val="bg1"/>
                    </a:solidFill>
                    <a:effectLst>
                      <a:outerShdw dist="25400" dir="2700000" algn="tl" rotWithShape="0">
                        <a:srgbClr val="895EA7"/>
                      </a:outerShdw>
                    </a:effectLst>
                    <a:latin typeface="Open Sans Semibold" charset="0"/>
                    <a:ea typeface="Open Sans Semibold" charset="0"/>
                    <a:cs typeface="Open Sans Semibold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1" i="0" kern="1200">
                    <a:solidFill>
                      <a:schemeClr val="bg1"/>
                    </a:solidFill>
                    <a:effectLst>
                      <a:outerShdw dist="25400" dir="2700000" algn="tl" rotWithShape="0">
                        <a:srgbClr val="895EA7"/>
                      </a:outerShdw>
                    </a:effectLst>
                    <a:latin typeface="Open Sans Semibold" charset="0"/>
                    <a:ea typeface="Open Sans Semibold" charset="0"/>
                    <a:cs typeface="Open Sans Semibold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1" i="0" kern="1200">
                    <a:solidFill>
                      <a:schemeClr val="bg1"/>
                    </a:solidFill>
                    <a:effectLst>
                      <a:outerShdw dist="25400" dir="2700000" algn="tl" rotWithShape="0">
                        <a:srgbClr val="895EA7"/>
                      </a:outerShdw>
                    </a:effectLst>
                    <a:latin typeface="Open Sans Semibold" charset="0"/>
                    <a:ea typeface="Open Sans Semibold" charset="0"/>
                    <a:cs typeface="Open Sans Semibold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1" i="0" kern="1200">
                    <a:solidFill>
                      <a:schemeClr val="bg1"/>
                    </a:solidFill>
                    <a:effectLst>
                      <a:outerShdw dist="25400" dir="2700000" algn="tl" rotWithShape="0">
                        <a:srgbClr val="895EA7"/>
                      </a:outerShdw>
                    </a:effectLst>
                    <a:latin typeface="Open Sans Semibold" charset="0"/>
                    <a:ea typeface="Open Sans Semibold" charset="0"/>
                    <a:cs typeface="Open Sans Semibold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2000" b="0" dirty="0">
                    <a:effectLst/>
                    <a:latin typeface="Open Sans" charset="0"/>
                    <a:ea typeface="Open Sans" charset="0"/>
                    <a:cs typeface="Open Sans" charset="0"/>
                  </a:rPr>
                  <a:t>The probability of selecting a purple marble from the jar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U" sz="2000" b="0" i="1" smtClean="0">
                            <a:effectLst/>
                            <a:latin typeface="Cambria Math" panose="02040503050406030204" pitchFamily="18" charset="0"/>
                            <a:ea typeface="Open Sans" charset="0"/>
                            <a:cs typeface="Open Sans" charset="0"/>
                          </a:rPr>
                        </m:ctrlPr>
                      </m:fPr>
                      <m:num>
                        <m:r>
                          <a:rPr lang="en-AU" sz="2000" b="1" i="0" smtClean="0">
                            <a:effectLst/>
                            <a:latin typeface="Cambria Math" charset="0"/>
                            <a:ea typeface="Open Sans" charset="0"/>
                            <a:cs typeface="Open Sans" charset="0"/>
                          </a:rPr>
                          <m:t>𝟗</m:t>
                        </m:r>
                      </m:num>
                      <m:den>
                        <m:r>
                          <a:rPr lang="en-AU" sz="2000" b="1" i="0" smtClean="0">
                            <a:effectLst/>
                            <a:latin typeface="Cambria Math" charset="0"/>
                            <a:ea typeface="Open Sans" charset="0"/>
                            <a:cs typeface="Open Sans" charset="0"/>
                          </a:rPr>
                          <m:t>𝟐𝟑</m:t>
                        </m:r>
                      </m:den>
                    </m:f>
                  </m:oMath>
                </a14:m>
                <a:r>
                  <a:rPr lang="en-AU" sz="2000" dirty="0">
                    <a:effectLst/>
                    <a:latin typeface="Open Sans" charset="0"/>
                    <a:ea typeface="Open Sans" charset="0"/>
                    <a:cs typeface="Open Sans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2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393" y="3425343"/>
                <a:ext cx="4839670" cy="752752"/>
              </a:xfrm>
              <a:prstGeom prst="rect">
                <a:avLst/>
              </a:prstGeom>
              <a:blipFill>
                <a:blip r:embed="rId3"/>
                <a:stretch>
                  <a:fillRect l="-1259" t="-4878" b="-17886"/>
                </a:stretch>
              </a:blipFill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668866" y="406401"/>
            <a:ext cx="1430867" cy="2044096"/>
            <a:chOff x="9586169" y="2633163"/>
            <a:chExt cx="2667000" cy="3810000"/>
          </a:xfrm>
        </p:grpSpPr>
        <p:pic>
          <p:nvPicPr>
            <p:cNvPr id="6" name="Picture 5" descr="Jar - Teach Starter file">
              <a:extLst>
                <a:ext uri="{FF2B5EF4-FFF2-40B4-BE49-F238E27FC236}">
                  <a16:creationId xmlns:a16="http://schemas.microsoft.com/office/drawing/2014/main" id="{ACECDDEA-24A5-4D18-8601-DB07B1478D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6169" y="2633163"/>
              <a:ext cx="2667000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9A11F5D-18B8-4C8E-8321-31E98C905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3973" y="5832107"/>
              <a:ext cx="292549" cy="29460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BDD7294-3197-44CC-89AC-BC1387CDF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7734" y="5823463"/>
              <a:ext cx="292549" cy="29460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71367EF-0FE5-46CC-8527-63112CBAA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0411" y="5483840"/>
              <a:ext cx="292549" cy="2946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6897A8-A008-497B-BBAB-B41FD69E3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5755" y="5479978"/>
              <a:ext cx="292549" cy="29460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61F18EE-92E9-4264-B8E0-8CDEAF3C8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7248" y="5823463"/>
              <a:ext cx="292549" cy="29460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46554D-1106-4869-A775-630117774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1868" y="5832107"/>
              <a:ext cx="292549" cy="29460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6BF7C9D-81A6-4236-A8C8-D573EDDA3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5105" y="5483839"/>
              <a:ext cx="308505" cy="30850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C59AA7D-070A-4A4E-A520-580987A04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2407" y="5832106"/>
              <a:ext cx="308505" cy="30850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26E35B6-6D54-4731-8BCA-036012750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0770" y="5128175"/>
              <a:ext cx="308505" cy="30850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223DED1-CAFC-4B38-8F8C-55ACE38F3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7548" y="5132185"/>
              <a:ext cx="308505" cy="30850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8BA70F1-C43D-44B6-B9F0-D3CC5621C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5415" y="5128176"/>
              <a:ext cx="308505" cy="30850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BB4B7E7-8394-4CF8-88E5-74FC2A0E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2244" y="5473029"/>
              <a:ext cx="308505" cy="30850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9BE287B-E484-43E4-9F7F-241C90DD2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7734" y="5124762"/>
              <a:ext cx="292549" cy="29460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027CA8-43D1-48C6-A6EC-5C571B33B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3973" y="5124761"/>
              <a:ext cx="292549" cy="29460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234046E-7436-4B09-A857-DA3AB3125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4008" y="4779907"/>
              <a:ext cx="292549" cy="29460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1F7937E-00CA-4C1A-9F9D-C39D8BFA3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6345" y="4779908"/>
              <a:ext cx="292549" cy="29460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669F8FB-79F1-4FE2-88BD-35F53A47C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7645" y="4785004"/>
              <a:ext cx="292549" cy="29460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8B000B9-4C54-4BFD-8743-63E243FA9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0609" y="4783394"/>
              <a:ext cx="308505" cy="30850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9CE0A9F-DB90-46B0-9E14-BD64D4952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2029" y="4428637"/>
              <a:ext cx="308505" cy="30850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2A31605-71D0-4227-90F8-08205CB85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351" y="4442026"/>
              <a:ext cx="308505" cy="30850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16251D6-FC0A-40AC-B080-DB32CA9C5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839" y="4434298"/>
              <a:ext cx="292549" cy="29460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D57A418-F29C-4FAB-9223-53CC8DCBE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0201" y="4435586"/>
              <a:ext cx="292549" cy="29460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8C3B033-F9DE-42DA-B9E1-3FACA751C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2860" y="4438697"/>
              <a:ext cx="292549" cy="294609"/>
            </a:xfrm>
            <a:prstGeom prst="rect">
              <a:avLst/>
            </a:prstGeom>
          </p:spPr>
        </p:pic>
      </p:grpSp>
      <p:sp>
        <p:nvSpPr>
          <p:cNvPr id="30" name="Rectangle 29">
            <a:hlinkClick r:id="" action="ppaction://hlinkshowjump?jump=nextslide"/>
          </p:cNvPr>
          <p:cNvSpPr/>
          <p:nvPr/>
        </p:nvSpPr>
        <p:spPr>
          <a:xfrm>
            <a:off x="769393" y="4375230"/>
            <a:ext cx="2564116" cy="474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1DF6B02-4AAC-424F-BD83-ECB0C8AD0258}"/>
              </a:ext>
            </a:extLst>
          </p:cNvPr>
          <p:cNvSpPr txBox="1">
            <a:spLocks/>
          </p:cNvSpPr>
          <p:nvPr/>
        </p:nvSpPr>
        <p:spPr>
          <a:xfrm>
            <a:off x="250826" y="268427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400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769393" y="4362892"/>
            <a:ext cx="4839670" cy="1015663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dirty="0">
                <a:effectLst/>
                <a:latin typeface="Open Sans" charset="0"/>
                <a:ea typeface="Open Sans" charset="0"/>
                <a:cs typeface="Open Sans" charset="0"/>
              </a:rPr>
              <a:t>What is the likelihood of winning a prize in a raffle in which you purchase every ticket?</a:t>
            </a:r>
          </a:p>
        </p:txBody>
      </p:sp>
      <p:pic>
        <p:nvPicPr>
          <p:cNvPr id="4" name="Picture 2" descr="Present - Teach Starter file">
            <a:extLst>
              <a:ext uri="{FF2B5EF4-FFF2-40B4-BE49-F238E27FC236}">
                <a16:creationId xmlns:a16="http://schemas.microsoft.com/office/drawing/2014/main" id="{26DB6A4F-F761-40DA-ABE6-E66580B6B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92" y="793615"/>
            <a:ext cx="2689443" cy="221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" action="ppaction://hlinkshowjump?jump=nextslide">
              <a:snd r:embed="rId4" name="Chimes.wav"/>
            </a:hlinkClick>
          </p:cNvPr>
          <p:cNvSpPr/>
          <p:nvPr/>
        </p:nvSpPr>
        <p:spPr>
          <a:xfrm>
            <a:off x="6528122" y="680080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6" name="Rectangle 5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6528122" y="2598433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7" name="Rectangle 6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6528122" y="4471920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B61F637-9086-4397-A933-B76B1D35F74E}"/>
              </a:ext>
            </a:extLst>
          </p:cNvPr>
          <p:cNvSpPr txBox="1">
            <a:spLocks/>
          </p:cNvSpPr>
          <p:nvPr/>
        </p:nvSpPr>
        <p:spPr>
          <a:xfrm>
            <a:off x="250826" y="254139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8899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606882" y="3496112"/>
            <a:ext cx="5513962" cy="752752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b="0" dirty="0">
                <a:effectLst/>
                <a:latin typeface="Open Sans" charset="0"/>
                <a:ea typeface="Open Sans" charset="0"/>
                <a:cs typeface="Open Sans" charset="0"/>
              </a:rPr>
              <a:t>It is </a:t>
            </a:r>
            <a:r>
              <a:rPr lang="en-AU" sz="2000" dirty="0">
                <a:effectLst/>
                <a:latin typeface="Open Sans" charset="0"/>
                <a:ea typeface="Open Sans" charset="0"/>
                <a:cs typeface="Open Sans" charset="0"/>
              </a:rPr>
              <a:t>certain </a:t>
            </a:r>
            <a:r>
              <a:rPr lang="en-AU" sz="2000" b="0" dirty="0">
                <a:effectLst/>
                <a:latin typeface="Open Sans" charset="0"/>
                <a:ea typeface="Open Sans" charset="0"/>
                <a:cs typeface="Open Sans" charset="0"/>
              </a:rPr>
              <a:t>that you would win a prize in a raffle in which you purchase all the tickets</a:t>
            </a:r>
            <a:r>
              <a:rPr lang="en-AU" sz="2000" dirty="0">
                <a:effectLst/>
                <a:latin typeface="Open Sans" charset="0"/>
                <a:ea typeface="Open Sans" charset="0"/>
                <a:cs typeface="Open Sans" charset="0"/>
              </a:rPr>
              <a:t>.</a:t>
            </a:r>
          </a:p>
        </p:txBody>
      </p:sp>
      <p:pic>
        <p:nvPicPr>
          <p:cNvPr id="5" name="Picture 2" descr="Present - Teach Starter file">
            <a:extLst>
              <a:ext uri="{FF2B5EF4-FFF2-40B4-BE49-F238E27FC236}">
                <a16:creationId xmlns:a16="http://schemas.microsoft.com/office/drawing/2014/main" id="{26DB6A4F-F761-40DA-ABE6-E66580B6B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92" y="793616"/>
            <a:ext cx="1753675" cy="144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" action="ppaction://hlinkshowjump?jump=nextslide"/>
          </p:cNvPr>
          <p:cNvSpPr/>
          <p:nvPr/>
        </p:nvSpPr>
        <p:spPr>
          <a:xfrm>
            <a:off x="769393" y="4375230"/>
            <a:ext cx="2564116" cy="474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E592E22-9933-47C4-AD62-8664031ADF06}"/>
              </a:ext>
            </a:extLst>
          </p:cNvPr>
          <p:cNvSpPr txBox="1">
            <a:spLocks/>
          </p:cNvSpPr>
          <p:nvPr/>
        </p:nvSpPr>
        <p:spPr>
          <a:xfrm>
            <a:off x="250826" y="268427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234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769393" y="4362892"/>
            <a:ext cx="4839670" cy="707886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dirty="0">
                <a:effectLst/>
                <a:latin typeface="Open Sans" charset="0"/>
                <a:ea typeface="Open Sans" charset="0"/>
                <a:cs typeface="Open Sans" charset="0"/>
              </a:rPr>
              <a:t>What is the chance of the spinner landing on the yellow section?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626571" y="602090"/>
            <a:ext cx="5232438" cy="3359355"/>
            <a:chOff x="-584358" y="672446"/>
            <a:chExt cx="6102039" cy="3917660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6E78A696-5302-4B38-B8E3-1C986EDF1F7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38855897"/>
                </p:ext>
              </p:extLst>
            </p:nvPr>
          </p:nvGraphicFramePr>
          <p:xfrm>
            <a:off x="-584358" y="672446"/>
            <a:ext cx="6102039" cy="39176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59A0B43-D046-4938-A857-B23CFED091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50062" y="1620066"/>
              <a:ext cx="1027800" cy="51375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hlinkClick r:id="" action="ppaction://hlinkshowjump?jump=nextslide">
              <a:snd r:embed="rId4" name="Chimes.wav"/>
            </a:hlinkClick>
          </p:cNvPr>
          <p:cNvSpPr/>
          <p:nvPr/>
        </p:nvSpPr>
        <p:spPr>
          <a:xfrm>
            <a:off x="6538753" y="2591767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8" name="Rectangle 7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6528125" y="670126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9" name="Rectangle 8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6528121" y="4463076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21035B-DF8A-4C83-83EC-6269B223FB41}"/>
              </a:ext>
            </a:extLst>
          </p:cNvPr>
          <p:cNvSpPr txBox="1">
            <a:spLocks/>
          </p:cNvSpPr>
          <p:nvPr/>
        </p:nvSpPr>
        <p:spPr>
          <a:xfrm>
            <a:off x="250826" y="254139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8326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769393" y="3425343"/>
            <a:ext cx="4839670" cy="752752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b="0" dirty="0">
                <a:effectLst/>
                <a:latin typeface="Open Sans" charset="0"/>
                <a:ea typeface="Open Sans" charset="0"/>
                <a:cs typeface="Open Sans" charset="0"/>
              </a:rPr>
              <a:t>It is </a:t>
            </a:r>
            <a:r>
              <a:rPr lang="en-AU" sz="2000" dirty="0">
                <a:effectLst/>
                <a:latin typeface="Open Sans" charset="0"/>
                <a:ea typeface="Open Sans" charset="0"/>
                <a:cs typeface="Open Sans" charset="0"/>
              </a:rPr>
              <a:t>unlikely</a:t>
            </a:r>
            <a:r>
              <a:rPr lang="en-AU" sz="2000" b="0" dirty="0">
                <a:effectLst/>
                <a:latin typeface="Open Sans" charset="0"/>
                <a:ea typeface="Open Sans" charset="0"/>
                <a:cs typeface="Open Sans" charset="0"/>
              </a:rPr>
              <a:t> the spinner would land on yellow. </a:t>
            </a:r>
            <a:endParaRPr lang="en-AU" sz="2000" dirty="0">
              <a:effectLst/>
              <a:latin typeface="Open Sans" charset="0"/>
              <a:ea typeface="Open Sans" charset="0"/>
              <a:cs typeface="Open Sans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95876" y="793615"/>
            <a:ext cx="3285104" cy="2109118"/>
            <a:chOff x="-626571" y="602090"/>
            <a:chExt cx="5232438" cy="3359355"/>
          </a:xfrm>
        </p:grpSpPr>
        <p:graphicFrame>
          <p:nvGraphicFramePr>
            <p:cNvPr id="4" name="Chart 3">
              <a:extLst>
                <a:ext uri="{FF2B5EF4-FFF2-40B4-BE49-F238E27FC236}">
                  <a16:creationId xmlns:a16="http://schemas.microsoft.com/office/drawing/2014/main" id="{6E78A696-5302-4B38-B8E3-1C986EDF1F7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98930403"/>
                </p:ext>
              </p:extLst>
            </p:nvPr>
          </p:nvGraphicFramePr>
          <p:xfrm>
            <a:off x="-626571" y="602090"/>
            <a:ext cx="5232438" cy="335935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459A0B43-D046-4938-A857-B23CFED091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1163" y="1414665"/>
              <a:ext cx="881328" cy="44054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hlinkClick r:id="" action="ppaction://hlinkshowjump?jump=nextslide"/>
          </p:cNvPr>
          <p:cNvSpPr/>
          <p:nvPr/>
        </p:nvSpPr>
        <p:spPr>
          <a:xfrm>
            <a:off x="769393" y="4375230"/>
            <a:ext cx="2564116" cy="474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A8CE458-2DDA-4405-9302-B93EE01062BD}"/>
              </a:ext>
            </a:extLst>
          </p:cNvPr>
          <p:cNvSpPr txBox="1">
            <a:spLocks/>
          </p:cNvSpPr>
          <p:nvPr/>
        </p:nvSpPr>
        <p:spPr>
          <a:xfrm>
            <a:off x="250826" y="268427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4934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6528120" y="2593938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6" name="Rectangle 5">
            <a:hlinkClick r:id="" action="ppaction://noaction">
              <a:snd r:embed="rId4" name="Wrong-answer-sound-effect.wav"/>
            </a:hlinkClick>
          </p:cNvPr>
          <p:cNvSpPr/>
          <p:nvPr/>
        </p:nvSpPr>
        <p:spPr>
          <a:xfrm>
            <a:off x="6528125" y="670126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7" name="Rectangle 6">
            <a:hlinkClick r:id="" action="ppaction://noaction">
              <a:snd r:embed="rId4" name="Wrong-answer-sound-effect.wav"/>
            </a:hlinkClick>
          </p:cNvPr>
          <p:cNvSpPr/>
          <p:nvPr/>
        </p:nvSpPr>
        <p:spPr>
          <a:xfrm>
            <a:off x="6528121" y="4463076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E419FAE-5D9D-464B-B07E-DE358F18C292}"/>
              </a:ext>
            </a:extLst>
          </p:cNvPr>
          <p:cNvSpPr txBox="1">
            <a:spLocks/>
          </p:cNvSpPr>
          <p:nvPr/>
        </p:nvSpPr>
        <p:spPr>
          <a:xfrm>
            <a:off x="769393" y="4362892"/>
            <a:ext cx="4839670" cy="1015663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dirty="0">
                <a:effectLst/>
                <a:latin typeface="Open Sans" charset="0"/>
                <a:ea typeface="Open Sans" charset="0"/>
                <a:cs typeface="Open Sans" charset="0"/>
              </a:rPr>
              <a:t>If I just rolled a 4 and a 3 using two dice, what are the chances of doing it again?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9FADB0-2801-4B36-BB4C-6CB96E4B041D}"/>
              </a:ext>
            </a:extLst>
          </p:cNvPr>
          <p:cNvGrpSpPr/>
          <p:nvPr/>
        </p:nvGrpSpPr>
        <p:grpSpPr>
          <a:xfrm>
            <a:off x="658178" y="874429"/>
            <a:ext cx="3691933" cy="2521748"/>
            <a:chOff x="2247900" y="1716606"/>
            <a:chExt cx="6351351" cy="433824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67967D3-F24F-44F9-971F-E9A0BC1B7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7900" y="1716606"/>
              <a:ext cx="6351351" cy="4338245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149DC37-C9C7-496C-AED0-53E8F7623761}"/>
                </a:ext>
              </a:extLst>
            </p:cNvPr>
            <p:cNvSpPr/>
            <p:nvPr/>
          </p:nvSpPr>
          <p:spPr>
            <a:xfrm>
              <a:off x="3352753" y="2788110"/>
              <a:ext cx="503278" cy="5032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  </a:t>
              </a:r>
            </a:p>
          </p:txBody>
        </p:sp>
      </p:grp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363825A-F3EF-44A1-BF01-83736A57DC85}"/>
              </a:ext>
            </a:extLst>
          </p:cNvPr>
          <p:cNvSpPr txBox="1">
            <a:spLocks/>
          </p:cNvSpPr>
          <p:nvPr/>
        </p:nvSpPr>
        <p:spPr>
          <a:xfrm>
            <a:off x="250826" y="271231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7414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769393" y="3425343"/>
            <a:ext cx="4839670" cy="1079982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b="0" dirty="0">
                <a:effectLst/>
                <a:latin typeface="Open Sans" charset="0"/>
                <a:ea typeface="Open Sans" charset="0"/>
                <a:cs typeface="Open Sans" charset="0"/>
              </a:rPr>
              <a:t>The chance of rolling the same numbers doesn’t change. Each roll is an </a:t>
            </a:r>
            <a:r>
              <a:rPr lang="en-AU" sz="2000" dirty="0">
                <a:effectLst/>
                <a:latin typeface="Open Sans" charset="0"/>
                <a:ea typeface="Open Sans" charset="0"/>
                <a:cs typeface="Open Sans" charset="0"/>
              </a:rPr>
              <a:t>independent</a:t>
            </a:r>
            <a:r>
              <a:rPr lang="en-AU" sz="2000" b="0" dirty="0">
                <a:effectLst/>
                <a:latin typeface="Open Sans" charset="0"/>
                <a:ea typeface="Open Sans" charset="0"/>
                <a:cs typeface="Open Sans" charset="0"/>
              </a:rPr>
              <a:t> event.</a:t>
            </a:r>
            <a:endParaRPr lang="en-AU" sz="2000" dirty="0">
              <a:effectLst/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7" name="Rectangle 6">
            <a:hlinkClick r:id="" action="ppaction://hlinkshowjump?jump=nextslide"/>
          </p:cNvPr>
          <p:cNvSpPr/>
          <p:nvPr/>
        </p:nvSpPr>
        <p:spPr>
          <a:xfrm>
            <a:off x="807493" y="4613355"/>
            <a:ext cx="2564116" cy="474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69393" y="903703"/>
            <a:ext cx="2266122" cy="1547858"/>
            <a:chOff x="2247900" y="1716606"/>
            <a:chExt cx="6351351" cy="43382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7900" y="1716606"/>
              <a:ext cx="6351351" cy="4338245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3352753" y="2788110"/>
              <a:ext cx="503278" cy="5032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  </a:t>
              </a:r>
            </a:p>
          </p:txBody>
        </p:sp>
      </p:grp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30B3ECD-6540-4551-8774-75A355B15A06}"/>
              </a:ext>
            </a:extLst>
          </p:cNvPr>
          <p:cNvSpPr txBox="1">
            <a:spLocks/>
          </p:cNvSpPr>
          <p:nvPr/>
        </p:nvSpPr>
        <p:spPr>
          <a:xfrm>
            <a:off x="250826" y="268427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30100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769393" y="4362892"/>
            <a:ext cx="4839670" cy="707886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dirty="0">
                <a:effectLst/>
                <a:latin typeface="Open Sans" charset="0"/>
                <a:ea typeface="Open Sans" charset="0"/>
                <a:cs typeface="Open Sans" charset="0"/>
              </a:rPr>
              <a:t>What is the chance of the spinner landing on an odd number?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81994" y="446567"/>
            <a:ext cx="4190470" cy="2884228"/>
            <a:chOff x="5501476" y="1508729"/>
            <a:chExt cx="6281490" cy="4323440"/>
          </a:xfrm>
        </p:grpSpPr>
        <p:graphicFrame>
          <p:nvGraphicFramePr>
            <p:cNvPr id="16" name="Chart 15">
              <a:extLst>
                <a:ext uri="{FF2B5EF4-FFF2-40B4-BE49-F238E27FC236}">
                  <a16:creationId xmlns:a16="http://schemas.microsoft.com/office/drawing/2014/main" id="{A411A8D4-36FB-4B14-B999-201F195BFC8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0254033"/>
                </p:ext>
              </p:extLst>
            </p:nvPr>
          </p:nvGraphicFramePr>
          <p:xfrm>
            <a:off x="5501476" y="1508729"/>
            <a:ext cx="6281490" cy="43234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7" name="TextBox 1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9808129" y="3237799"/>
              <a:ext cx="343947" cy="44461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7</a:t>
              </a:r>
            </a:p>
          </p:txBody>
        </p:sp>
        <p:sp>
          <p:nvSpPr>
            <p:cNvPr id="18" name="TextBox 1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9418744" y="4026365"/>
              <a:ext cx="343947" cy="44461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3</a:t>
              </a:r>
            </a:p>
          </p:txBody>
        </p:sp>
        <p:sp>
          <p:nvSpPr>
            <p:cNvPr id="19" name="TextBox 1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8739453" y="4555621"/>
              <a:ext cx="343947" cy="44461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8</a:t>
              </a:r>
            </a:p>
          </p:txBody>
        </p:sp>
        <p:sp>
          <p:nvSpPr>
            <p:cNvPr id="20" name="TextBox 1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7668860" y="4615348"/>
              <a:ext cx="795731" cy="44461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10</a:t>
              </a:r>
            </a:p>
          </p:txBody>
        </p:sp>
        <p:sp>
          <p:nvSpPr>
            <p:cNvPr id="21" name="TextBox 1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7093355" y="4026365"/>
              <a:ext cx="343947" cy="44461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5</a:t>
              </a:r>
            </a:p>
          </p:txBody>
        </p:sp>
        <p:sp>
          <p:nvSpPr>
            <p:cNvPr id="22" name="TextBox 1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6749406" y="3237799"/>
              <a:ext cx="343947" cy="44461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9</a:t>
              </a:r>
            </a:p>
          </p:txBody>
        </p:sp>
        <p:sp>
          <p:nvSpPr>
            <p:cNvPr id="23" name="TextBox 1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7093355" y="2423664"/>
              <a:ext cx="343947" cy="44461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2</a:t>
              </a:r>
            </a:p>
          </p:txBody>
        </p:sp>
        <p:sp>
          <p:nvSpPr>
            <p:cNvPr id="24" name="TextBox 1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7842053" y="1814049"/>
              <a:ext cx="343947" cy="44461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6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1B843F4-1113-4E94-8710-1BA15EDEBD5A}"/>
                </a:ext>
              </a:extLst>
            </p:cNvPr>
            <p:cNvSpPr txBox="1"/>
            <p:nvPr/>
          </p:nvSpPr>
          <p:spPr>
            <a:xfrm>
              <a:off x="8722337" y="1814049"/>
              <a:ext cx="343974" cy="40644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9447283" y="2452188"/>
              <a:ext cx="343974" cy="461311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4</a:t>
              </a:r>
            </a:p>
          </p:txBody>
        </p:sp>
      </p:grpSp>
      <p:sp>
        <p:nvSpPr>
          <p:cNvPr id="27" name="Rectangle 26">
            <a:hlinkClick r:id="" action="ppaction://hlinkshowjump?jump=nextslide">
              <a:snd r:embed="rId4" name="Chimes.wav"/>
            </a:hlinkClick>
          </p:cNvPr>
          <p:cNvSpPr/>
          <p:nvPr/>
        </p:nvSpPr>
        <p:spPr>
          <a:xfrm>
            <a:off x="6528122" y="669447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28" name="Rectangle 27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6528122" y="2598433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29" name="Rectangle 28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6528122" y="4471920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489E346-C717-4BAA-A3AB-2401E0A1B67F}"/>
              </a:ext>
            </a:extLst>
          </p:cNvPr>
          <p:cNvSpPr txBox="1">
            <a:spLocks/>
          </p:cNvSpPr>
          <p:nvPr/>
        </p:nvSpPr>
        <p:spPr>
          <a:xfrm>
            <a:off x="250826" y="254139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6496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769393" y="3425343"/>
            <a:ext cx="4839670" cy="752752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b="0" dirty="0">
                <a:effectLst/>
                <a:latin typeface="Open Sans" charset="0"/>
                <a:ea typeface="Open Sans" charset="0"/>
                <a:cs typeface="Open Sans" charset="0"/>
              </a:rPr>
              <a:t>There is an </a:t>
            </a:r>
            <a:r>
              <a:rPr lang="en-AU" sz="2000" dirty="0">
                <a:effectLst/>
                <a:latin typeface="Open Sans" charset="0"/>
                <a:ea typeface="Open Sans" charset="0"/>
                <a:cs typeface="Open Sans" charset="0"/>
              </a:rPr>
              <a:t>even chance </a:t>
            </a:r>
            <a:r>
              <a:rPr lang="en-AU" sz="2000" b="0" dirty="0">
                <a:effectLst/>
                <a:latin typeface="Open Sans" charset="0"/>
                <a:ea typeface="Open Sans" charset="0"/>
                <a:cs typeface="Open Sans" charset="0"/>
              </a:rPr>
              <a:t>of the spinner landing on an odd number.</a:t>
            </a:r>
            <a:endParaRPr lang="en-AU" sz="2000" dirty="0">
              <a:effectLst/>
              <a:latin typeface="Open Sans" charset="0"/>
              <a:ea typeface="Open Sans" charset="0"/>
              <a:cs typeface="Open Sans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59404" y="389860"/>
            <a:ext cx="2995315" cy="2061623"/>
            <a:chOff x="5501476" y="1508729"/>
            <a:chExt cx="6281490" cy="4323440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A411A8D4-36FB-4B14-B999-201F195BFC8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94539716"/>
                </p:ext>
              </p:extLst>
            </p:nvPr>
          </p:nvGraphicFramePr>
          <p:xfrm>
            <a:off x="5501476" y="1508729"/>
            <a:ext cx="6281490" cy="43234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TextBox 1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9718943" y="3193206"/>
              <a:ext cx="343946" cy="44461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7</a:t>
              </a:r>
            </a:p>
          </p:txBody>
        </p:sp>
        <p:sp>
          <p:nvSpPr>
            <p:cNvPr id="9" name="TextBox 1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9329559" y="3981772"/>
              <a:ext cx="343946" cy="44461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3</a:t>
              </a:r>
            </a:p>
          </p:txBody>
        </p:sp>
        <p:sp>
          <p:nvSpPr>
            <p:cNvPr id="10" name="TextBox 1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8650267" y="4511028"/>
              <a:ext cx="343946" cy="44461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8</a:t>
              </a:r>
            </a:p>
          </p:txBody>
        </p:sp>
        <p:sp>
          <p:nvSpPr>
            <p:cNvPr id="11" name="TextBox 1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7594538" y="4511299"/>
              <a:ext cx="943825" cy="44461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10</a:t>
              </a:r>
            </a:p>
          </p:txBody>
        </p:sp>
        <p:sp>
          <p:nvSpPr>
            <p:cNvPr id="12" name="TextBox 1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7004169" y="3981772"/>
              <a:ext cx="343946" cy="44461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5</a:t>
              </a:r>
            </a:p>
          </p:txBody>
        </p:sp>
        <p:sp>
          <p:nvSpPr>
            <p:cNvPr id="13" name="TextBox 1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6660221" y="3193206"/>
              <a:ext cx="343946" cy="44461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9</a:t>
              </a:r>
            </a:p>
          </p:txBody>
        </p:sp>
        <p:sp>
          <p:nvSpPr>
            <p:cNvPr id="14" name="TextBox 1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7004169" y="2379072"/>
              <a:ext cx="343946" cy="44461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2</a:t>
              </a:r>
            </a:p>
          </p:txBody>
        </p:sp>
        <p:sp>
          <p:nvSpPr>
            <p:cNvPr id="15" name="TextBox 1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7752867" y="1769456"/>
              <a:ext cx="343946" cy="44461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B843F4-1113-4E94-8710-1BA15EDEBD5A}"/>
                </a:ext>
              </a:extLst>
            </p:cNvPr>
            <p:cNvSpPr txBox="1"/>
            <p:nvPr/>
          </p:nvSpPr>
          <p:spPr>
            <a:xfrm>
              <a:off x="8633152" y="1769456"/>
              <a:ext cx="343973" cy="40644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9358098" y="2407594"/>
              <a:ext cx="343973" cy="461311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4</a:t>
              </a:r>
            </a:p>
          </p:txBody>
        </p:sp>
      </p:grpSp>
      <p:sp>
        <p:nvSpPr>
          <p:cNvPr id="18" name="Rectangle 17">
            <a:hlinkClick r:id="" action="ppaction://hlinkshowjump?jump=nextslide"/>
          </p:cNvPr>
          <p:cNvSpPr/>
          <p:nvPr/>
        </p:nvSpPr>
        <p:spPr>
          <a:xfrm>
            <a:off x="769393" y="4375230"/>
            <a:ext cx="2564116" cy="474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2C422C0-7451-4F8A-A33C-B6ADDC1382E6}"/>
              </a:ext>
            </a:extLst>
          </p:cNvPr>
          <p:cNvSpPr txBox="1">
            <a:spLocks/>
          </p:cNvSpPr>
          <p:nvPr/>
        </p:nvSpPr>
        <p:spPr>
          <a:xfrm>
            <a:off x="250826" y="268427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07216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769393" y="4362892"/>
            <a:ext cx="4839670" cy="1015663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dirty="0">
                <a:effectLst/>
                <a:latin typeface="Open Sans" charset="0"/>
                <a:ea typeface="Open Sans" charset="0"/>
                <a:cs typeface="Open Sans" charset="0"/>
              </a:rPr>
              <a:t>What is the likelihood of Monday being the day of the week that follows Sunday?</a:t>
            </a:r>
          </a:p>
        </p:txBody>
      </p:sp>
      <p:pic>
        <p:nvPicPr>
          <p:cNvPr id="5" name="Picture 6" descr="Phonics Oo Ew Ue U  E Calendar June Month - Teach Starter file">
            <a:extLst>
              <a:ext uri="{FF2B5EF4-FFF2-40B4-BE49-F238E27FC236}">
                <a16:creationId xmlns:a16="http://schemas.microsoft.com/office/drawing/2014/main" id="{6CC34F1A-49A6-4638-841F-074251888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00" y="270395"/>
            <a:ext cx="2114111" cy="280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" action="ppaction://hlinkshowjump?jump=nextslide">
              <a:snd r:embed="rId4" name="Chimes.wav"/>
            </a:hlinkClick>
          </p:cNvPr>
          <p:cNvSpPr/>
          <p:nvPr/>
        </p:nvSpPr>
        <p:spPr>
          <a:xfrm>
            <a:off x="6528122" y="680080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7" name="Rectangle 6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6528122" y="2598433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8" name="Rectangle 7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6528122" y="4471920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46A7DE0-2251-4DD7-92EF-0CE53E91DA1B}"/>
              </a:ext>
            </a:extLst>
          </p:cNvPr>
          <p:cNvSpPr txBox="1">
            <a:spLocks/>
          </p:cNvSpPr>
          <p:nvPr/>
        </p:nvSpPr>
        <p:spPr>
          <a:xfrm>
            <a:off x="250826" y="254139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07653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" action="ppaction://hlinkshowjump?jump=nextslide"/>
          </p:cNvPr>
          <p:cNvSpPr/>
          <p:nvPr/>
        </p:nvSpPr>
        <p:spPr>
          <a:xfrm>
            <a:off x="2366544" y="4643454"/>
            <a:ext cx="3278351" cy="5625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6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769393" y="3425343"/>
            <a:ext cx="4839670" cy="752752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b="0" dirty="0">
                <a:effectLst/>
                <a:latin typeface="Open Sans" charset="0"/>
                <a:ea typeface="Open Sans" charset="0"/>
                <a:cs typeface="Open Sans" charset="0"/>
              </a:rPr>
              <a:t>It is </a:t>
            </a:r>
            <a:r>
              <a:rPr lang="en-AU" sz="2000" dirty="0">
                <a:effectLst/>
                <a:latin typeface="Open Sans" charset="0"/>
                <a:ea typeface="Open Sans" charset="0"/>
                <a:cs typeface="Open Sans" charset="0"/>
              </a:rPr>
              <a:t>certain </a:t>
            </a:r>
            <a:r>
              <a:rPr lang="en-AU" sz="2000" b="0" dirty="0">
                <a:effectLst/>
                <a:latin typeface="Open Sans" charset="0"/>
                <a:ea typeface="Open Sans" charset="0"/>
                <a:cs typeface="Open Sans" charset="0"/>
              </a:rPr>
              <a:t>that Monday follows Sunday.</a:t>
            </a:r>
            <a:endParaRPr lang="en-AU" sz="2000" dirty="0">
              <a:effectLst/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5" name="Picture 6" descr="Phonics Oo Ew Ue U  E Calendar June Month - Teach Starter file">
            <a:extLst>
              <a:ext uri="{FF2B5EF4-FFF2-40B4-BE49-F238E27FC236}">
                <a16:creationId xmlns:a16="http://schemas.microsoft.com/office/drawing/2014/main" id="{6CC34F1A-49A6-4638-841F-074251888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01" y="270395"/>
            <a:ext cx="1553972" cy="205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" action="ppaction://hlinkshowjump?jump=nextslide"/>
          </p:cNvPr>
          <p:cNvSpPr/>
          <p:nvPr/>
        </p:nvSpPr>
        <p:spPr>
          <a:xfrm>
            <a:off x="769393" y="4375230"/>
            <a:ext cx="2564116" cy="474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A8C331F-4970-4CF9-B5E6-3D1307E5B51C}"/>
              </a:ext>
            </a:extLst>
          </p:cNvPr>
          <p:cNvSpPr txBox="1">
            <a:spLocks/>
          </p:cNvSpPr>
          <p:nvPr/>
        </p:nvSpPr>
        <p:spPr>
          <a:xfrm>
            <a:off x="250826" y="268427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71201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769393" y="4362892"/>
            <a:ext cx="4894486" cy="1015663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dirty="0">
                <a:effectLst/>
                <a:latin typeface="Open Sans" charset="0"/>
                <a:ea typeface="Open Sans" charset="0"/>
                <a:cs typeface="Open Sans" charset="0"/>
              </a:rPr>
              <a:t>If a person picks a red gem out of one jar, does it change the chance of picking a red gem from the other jar?</a:t>
            </a:r>
          </a:p>
        </p:txBody>
      </p:sp>
      <p:sp>
        <p:nvSpPr>
          <p:cNvPr id="5" name="Rectangle 4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6528122" y="3529186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6" name="Rectangle 5">
            <a:hlinkClick r:id="" action="ppaction://noaction">
              <a:snd r:embed="rId4" name="Wrong-answer-sound-effect.wav"/>
            </a:hlinkClick>
          </p:cNvPr>
          <p:cNvSpPr/>
          <p:nvPr/>
        </p:nvSpPr>
        <p:spPr>
          <a:xfrm>
            <a:off x="6528122" y="1609122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FDB5C24-E16B-4DB3-9EDE-B92872026E21}"/>
              </a:ext>
            </a:extLst>
          </p:cNvPr>
          <p:cNvGrpSpPr/>
          <p:nvPr/>
        </p:nvGrpSpPr>
        <p:grpSpPr>
          <a:xfrm>
            <a:off x="659743" y="317850"/>
            <a:ext cx="2136318" cy="3051883"/>
            <a:chOff x="606882" y="317850"/>
            <a:chExt cx="2136318" cy="3051883"/>
          </a:xfrm>
        </p:grpSpPr>
        <p:pic>
          <p:nvPicPr>
            <p:cNvPr id="9" name="Picture 8" descr="Jar - Teach Starter file">
              <a:extLst>
                <a:ext uri="{FF2B5EF4-FFF2-40B4-BE49-F238E27FC236}">
                  <a16:creationId xmlns:a16="http://schemas.microsoft.com/office/drawing/2014/main" id="{65715326-26A4-4D20-B9A7-BCF70EF00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882" y="317850"/>
              <a:ext cx="2136318" cy="3051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A close up of a logo&#10;&#10;Description automatically generated">
              <a:extLst>
                <a:ext uri="{FF2B5EF4-FFF2-40B4-BE49-F238E27FC236}">
                  <a16:creationId xmlns:a16="http://schemas.microsoft.com/office/drawing/2014/main" id="{2E73367E-C083-40DD-8386-D1E005DF3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028" y="2549571"/>
              <a:ext cx="413929" cy="634266"/>
            </a:xfrm>
            <a:prstGeom prst="rect">
              <a:avLst/>
            </a:prstGeom>
          </p:spPr>
        </p:pic>
        <p:pic>
          <p:nvPicPr>
            <p:cNvPr id="35" name="Picture 34" descr="A picture containing balloon, aircraft, transport&#10;&#10;Description automatically generated">
              <a:extLst>
                <a:ext uri="{FF2B5EF4-FFF2-40B4-BE49-F238E27FC236}">
                  <a16:creationId xmlns:a16="http://schemas.microsoft.com/office/drawing/2014/main" id="{3E5EA943-F0D1-4151-97C6-2E79B6721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0719" y="2670911"/>
              <a:ext cx="438581" cy="391586"/>
            </a:xfrm>
            <a:prstGeom prst="rect">
              <a:avLst/>
            </a:prstGeom>
          </p:spPr>
        </p:pic>
        <p:pic>
          <p:nvPicPr>
            <p:cNvPr id="38" name="Picture 37" descr="A close up of a logo&#10;&#10;Description automatically generated">
              <a:extLst>
                <a:ext uri="{FF2B5EF4-FFF2-40B4-BE49-F238E27FC236}">
                  <a16:creationId xmlns:a16="http://schemas.microsoft.com/office/drawing/2014/main" id="{53C78922-5F59-469C-AF80-97E8CEB17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0269" y="2109624"/>
              <a:ext cx="413929" cy="634266"/>
            </a:xfrm>
            <a:prstGeom prst="rect">
              <a:avLst/>
            </a:prstGeom>
          </p:spPr>
        </p:pic>
        <p:pic>
          <p:nvPicPr>
            <p:cNvPr id="39" name="Picture 38" descr="A picture containing balloon, aircraft, transport&#10;&#10;Description automatically generated">
              <a:extLst>
                <a:ext uri="{FF2B5EF4-FFF2-40B4-BE49-F238E27FC236}">
                  <a16:creationId xmlns:a16="http://schemas.microsoft.com/office/drawing/2014/main" id="{FA14D7F4-390D-4A53-8C33-FBA4BADF6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4647" y="2235143"/>
              <a:ext cx="438581" cy="391586"/>
            </a:xfrm>
            <a:prstGeom prst="rect">
              <a:avLst/>
            </a:prstGeom>
          </p:spPr>
        </p:pic>
        <p:pic>
          <p:nvPicPr>
            <p:cNvPr id="40" name="Picture 39" descr="A picture containing balloon, aircraft, transport&#10;&#10;Description automatically generated">
              <a:extLst>
                <a:ext uri="{FF2B5EF4-FFF2-40B4-BE49-F238E27FC236}">
                  <a16:creationId xmlns:a16="http://schemas.microsoft.com/office/drawing/2014/main" id="{42551DC9-E27D-4E08-AB2F-4AECF97C0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667" y="2235143"/>
              <a:ext cx="438581" cy="391586"/>
            </a:xfrm>
            <a:prstGeom prst="rect">
              <a:avLst/>
            </a:prstGeom>
          </p:spPr>
        </p:pic>
        <p:pic>
          <p:nvPicPr>
            <p:cNvPr id="41" name="Picture 40" descr="A picture containing balloon, aircraft, transport&#10;&#10;Description automatically generated">
              <a:extLst>
                <a:ext uri="{FF2B5EF4-FFF2-40B4-BE49-F238E27FC236}">
                  <a16:creationId xmlns:a16="http://schemas.microsoft.com/office/drawing/2014/main" id="{5AB817E9-8AE9-4458-A91E-82BF4A24D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4647" y="2670911"/>
              <a:ext cx="438581" cy="391586"/>
            </a:xfrm>
            <a:prstGeom prst="rect">
              <a:avLst/>
            </a:prstGeom>
          </p:spPr>
        </p:pic>
        <p:pic>
          <p:nvPicPr>
            <p:cNvPr id="42" name="Picture 41" descr="A picture containing balloon, aircraft, transport&#10;&#10;Description automatically generated">
              <a:extLst>
                <a:ext uri="{FF2B5EF4-FFF2-40B4-BE49-F238E27FC236}">
                  <a16:creationId xmlns:a16="http://schemas.microsoft.com/office/drawing/2014/main" id="{A4FE0ADB-13D4-4295-B9B4-750C61F91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0719" y="1799375"/>
              <a:ext cx="438581" cy="391586"/>
            </a:xfrm>
            <a:prstGeom prst="rect">
              <a:avLst/>
            </a:prstGeom>
          </p:spPr>
        </p:pic>
        <p:pic>
          <p:nvPicPr>
            <p:cNvPr id="43" name="Picture 42" descr="A picture containing balloon, aircraft, transport&#10;&#10;Description automatically generated">
              <a:extLst>
                <a:ext uri="{FF2B5EF4-FFF2-40B4-BE49-F238E27FC236}">
                  <a16:creationId xmlns:a16="http://schemas.microsoft.com/office/drawing/2014/main" id="{C4461FA3-E7DF-4D3B-AF11-C1BA91285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4647" y="1799375"/>
              <a:ext cx="438581" cy="391586"/>
            </a:xfrm>
            <a:prstGeom prst="rect">
              <a:avLst/>
            </a:prstGeom>
          </p:spPr>
        </p:pic>
        <p:pic>
          <p:nvPicPr>
            <p:cNvPr id="45" name="Picture 44" descr="A close up of a logo&#10;&#10;Description automatically generated">
              <a:extLst>
                <a:ext uri="{FF2B5EF4-FFF2-40B4-BE49-F238E27FC236}">
                  <a16:creationId xmlns:a16="http://schemas.microsoft.com/office/drawing/2014/main" id="{E775054B-5AE2-4CBB-8163-4F895F489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028" y="1677752"/>
              <a:ext cx="413929" cy="634266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3E7EDED-55F3-440B-BE34-DB2249FF5651}"/>
              </a:ext>
            </a:extLst>
          </p:cNvPr>
          <p:cNvGrpSpPr/>
          <p:nvPr/>
        </p:nvGrpSpPr>
        <p:grpSpPr>
          <a:xfrm>
            <a:off x="2650947" y="317850"/>
            <a:ext cx="2136318" cy="3051883"/>
            <a:chOff x="2908122" y="317850"/>
            <a:chExt cx="2136318" cy="3051883"/>
          </a:xfrm>
        </p:grpSpPr>
        <p:pic>
          <p:nvPicPr>
            <p:cNvPr id="48" name="Picture 47" descr="Jar - Teach Starter file">
              <a:extLst>
                <a:ext uri="{FF2B5EF4-FFF2-40B4-BE49-F238E27FC236}">
                  <a16:creationId xmlns:a16="http://schemas.microsoft.com/office/drawing/2014/main" id="{6AF1B9F6-D696-40B7-88F6-93EAAB14E7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8122" y="317850"/>
              <a:ext cx="2136318" cy="3051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8" descr="A close up of a logo&#10;&#10;Description automatically generated">
              <a:extLst>
                <a:ext uri="{FF2B5EF4-FFF2-40B4-BE49-F238E27FC236}">
                  <a16:creationId xmlns:a16="http://schemas.microsoft.com/office/drawing/2014/main" id="{BE76B27D-3685-424F-996F-D54D90E38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268" y="2549571"/>
              <a:ext cx="413929" cy="634266"/>
            </a:xfrm>
            <a:prstGeom prst="rect">
              <a:avLst/>
            </a:prstGeom>
          </p:spPr>
        </p:pic>
        <p:pic>
          <p:nvPicPr>
            <p:cNvPr id="50" name="Picture 49" descr="A picture containing balloon, aircraft, transport&#10;&#10;Description automatically generated">
              <a:extLst>
                <a:ext uri="{FF2B5EF4-FFF2-40B4-BE49-F238E27FC236}">
                  <a16:creationId xmlns:a16="http://schemas.microsoft.com/office/drawing/2014/main" id="{8336FF40-7FD2-4D3B-BF26-F29A680CD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1959" y="2670911"/>
              <a:ext cx="438581" cy="391586"/>
            </a:xfrm>
            <a:prstGeom prst="rect">
              <a:avLst/>
            </a:prstGeom>
          </p:spPr>
        </p:pic>
        <p:pic>
          <p:nvPicPr>
            <p:cNvPr id="51" name="Picture 50" descr="A close up of a logo&#10;&#10;Description automatically generated">
              <a:extLst>
                <a:ext uri="{FF2B5EF4-FFF2-40B4-BE49-F238E27FC236}">
                  <a16:creationId xmlns:a16="http://schemas.microsoft.com/office/drawing/2014/main" id="{973FB501-600A-4CDE-A1FB-211040694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0539" y="2109624"/>
              <a:ext cx="413929" cy="634266"/>
            </a:xfrm>
            <a:prstGeom prst="rect">
              <a:avLst/>
            </a:prstGeom>
          </p:spPr>
        </p:pic>
        <p:pic>
          <p:nvPicPr>
            <p:cNvPr id="53" name="Picture 52" descr="A picture containing balloon, aircraft, transport&#10;&#10;Description automatically generated">
              <a:extLst>
                <a:ext uri="{FF2B5EF4-FFF2-40B4-BE49-F238E27FC236}">
                  <a16:creationId xmlns:a16="http://schemas.microsoft.com/office/drawing/2014/main" id="{E48194AF-07B5-4AE4-88CB-FB1BBB6BD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907" y="2235143"/>
              <a:ext cx="438581" cy="391586"/>
            </a:xfrm>
            <a:prstGeom prst="rect">
              <a:avLst/>
            </a:prstGeom>
          </p:spPr>
        </p:pic>
        <p:pic>
          <p:nvPicPr>
            <p:cNvPr id="54" name="Picture 53" descr="A picture containing balloon, aircraft, transport&#10;&#10;Description automatically generated">
              <a:extLst>
                <a:ext uri="{FF2B5EF4-FFF2-40B4-BE49-F238E27FC236}">
                  <a16:creationId xmlns:a16="http://schemas.microsoft.com/office/drawing/2014/main" id="{0A9BC9A9-570A-4E0F-8119-E8492CD50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5887" y="2670911"/>
              <a:ext cx="438581" cy="391586"/>
            </a:xfrm>
            <a:prstGeom prst="rect">
              <a:avLst/>
            </a:prstGeom>
          </p:spPr>
        </p:pic>
        <p:pic>
          <p:nvPicPr>
            <p:cNvPr id="55" name="Picture 54" descr="A picture containing balloon, aircraft, transport&#10;&#10;Description automatically generated">
              <a:extLst>
                <a:ext uri="{FF2B5EF4-FFF2-40B4-BE49-F238E27FC236}">
                  <a16:creationId xmlns:a16="http://schemas.microsoft.com/office/drawing/2014/main" id="{A732C7D4-D0EA-4B62-83C0-E7C255EF5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1959" y="1799375"/>
              <a:ext cx="438581" cy="391586"/>
            </a:xfrm>
            <a:prstGeom prst="rect">
              <a:avLst/>
            </a:prstGeom>
          </p:spPr>
        </p:pic>
        <p:pic>
          <p:nvPicPr>
            <p:cNvPr id="56" name="Picture 55" descr="A picture containing balloon, aircraft, transport&#10;&#10;Description automatically generated">
              <a:extLst>
                <a:ext uri="{FF2B5EF4-FFF2-40B4-BE49-F238E27FC236}">
                  <a16:creationId xmlns:a16="http://schemas.microsoft.com/office/drawing/2014/main" id="{168B8A11-AB45-44EE-9C9A-26712EB75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5887" y="1799375"/>
              <a:ext cx="438581" cy="391586"/>
            </a:xfrm>
            <a:prstGeom prst="rect">
              <a:avLst/>
            </a:prstGeom>
          </p:spPr>
        </p:pic>
        <p:pic>
          <p:nvPicPr>
            <p:cNvPr id="57" name="Picture 56" descr="A close up of a logo&#10;&#10;Description automatically generated">
              <a:extLst>
                <a:ext uri="{FF2B5EF4-FFF2-40B4-BE49-F238E27FC236}">
                  <a16:creationId xmlns:a16="http://schemas.microsoft.com/office/drawing/2014/main" id="{D9837DB7-0A57-4B6E-8981-A5A6EC577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268" y="1677752"/>
              <a:ext cx="413929" cy="634266"/>
            </a:xfrm>
            <a:prstGeom prst="rect">
              <a:avLst/>
            </a:prstGeom>
          </p:spPr>
        </p:pic>
        <p:pic>
          <p:nvPicPr>
            <p:cNvPr id="58" name="Picture 57" descr="A picture containing balloon, aircraft, transport&#10;&#10;Description automatically generated">
              <a:extLst>
                <a:ext uri="{FF2B5EF4-FFF2-40B4-BE49-F238E27FC236}">
                  <a16:creationId xmlns:a16="http://schemas.microsoft.com/office/drawing/2014/main" id="{4B156D6B-4AD6-41BB-84FC-C9C50228D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1959" y="2237565"/>
              <a:ext cx="438581" cy="391586"/>
            </a:xfrm>
            <a:prstGeom prst="rect">
              <a:avLst/>
            </a:prstGeom>
          </p:spPr>
        </p:pic>
      </p:grp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8D482EE-2C73-483A-8CD0-66E9F97B35C3}"/>
              </a:ext>
            </a:extLst>
          </p:cNvPr>
          <p:cNvSpPr txBox="1">
            <a:spLocks/>
          </p:cNvSpPr>
          <p:nvPr/>
        </p:nvSpPr>
        <p:spPr>
          <a:xfrm>
            <a:off x="250826" y="254139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6557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" action="ppaction://hlinkshowjump?jump=nextslide"/>
          </p:cNvPr>
          <p:cNvSpPr/>
          <p:nvPr/>
        </p:nvSpPr>
        <p:spPr>
          <a:xfrm>
            <a:off x="797968" y="4375230"/>
            <a:ext cx="2564116" cy="474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FCD7706-ADC9-4AD3-ABA8-90114D5D95F9}"/>
              </a:ext>
            </a:extLst>
          </p:cNvPr>
          <p:cNvGrpSpPr/>
          <p:nvPr/>
        </p:nvGrpSpPr>
        <p:grpSpPr>
          <a:xfrm>
            <a:off x="769393" y="403576"/>
            <a:ext cx="2831057" cy="2093279"/>
            <a:chOff x="564493" y="317850"/>
            <a:chExt cx="4127522" cy="305188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545BF3C-3FBF-4E32-8FF6-B2D2F556FC0E}"/>
                </a:ext>
              </a:extLst>
            </p:cNvPr>
            <p:cNvGrpSpPr/>
            <p:nvPr/>
          </p:nvGrpSpPr>
          <p:grpSpPr>
            <a:xfrm>
              <a:off x="564493" y="317850"/>
              <a:ext cx="2136318" cy="3051883"/>
              <a:chOff x="606882" y="317850"/>
              <a:chExt cx="2136318" cy="3051883"/>
            </a:xfrm>
          </p:grpSpPr>
          <p:pic>
            <p:nvPicPr>
              <p:cNvPr id="20" name="Picture 19" descr="Jar - Teach Starter file">
                <a:extLst>
                  <a:ext uri="{FF2B5EF4-FFF2-40B4-BE49-F238E27FC236}">
                    <a16:creationId xmlns:a16="http://schemas.microsoft.com/office/drawing/2014/main" id="{19C211D7-2957-4450-9C4A-9304E06294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6882" y="317850"/>
                <a:ext cx="2136318" cy="30518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40C9863E-CBA3-4AB1-A60A-05170B402C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2028" y="2549571"/>
                <a:ext cx="413929" cy="634266"/>
              </a:xfrm>
              <a:prstGeom prst="rect">
                <a:avLst/>
              </a:prstGeom>
            </p:spPr>
          </p:pic>
          <p:pic>
            <p:nvPicPr>
              <p:cNvPr id="22" name="Picture 21" descr="A picture containing balloon, aircraft, transport&#10;&#10;Description automatically generated">
                <a:extLst>
                  <a:ext uri="{FF2B5EF4-FFF2-40B4-BE49-F238E27FC236}">
                    <a16:creationId xmlns:a16="http://schemas.microsoft.com/office/drawing/2014/main" id="{DFBE1521-E587-4970-A91E-B1244E18B6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30719" y="2670911"/>
                <a:ext cx="438581" cy="391586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3B9FFFF9-B73E-44E1-B252-15A4A7582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0269" y="2109624"/>
                <a:ext cx="413929" cy="634266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balloon, aircraft, transport&#10;&#10;Description automatically generated">
                <a:extLst>
                  <a:ext uri="{FF2B5EF4-FFF2-40B4-BE49-F238E27FC236}">
                    <a16:creationId xmlns:a16="http://schemas.microsoft.com/office/drawing/2014/main" id="{91647ED3-54BD-4855-939F-FD8776C32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4647" y="2235143"/>
                <a:ext cx="438581" cy="391586"/>
              </a:xfrm>
              <a:prstGeom prst="rect">
                <a:avLst/>
              </a:prstGeom>
            </p:spPr>
          </p:pic>
          <p:pic>
            <p:nvPicPr>
              <p:cNvPr id="25" name="Picture 24" descr="A picture containing balloon, aircraft, transport&#10;&#10;Description automatically generated">
                <a:extLst>
                  <a:ext uri="{FF2B5EF4-FFF2-40B4-BE49-F238E27FC236}">
                    <a16:creationId xmlns:a16="http://schemas.microsoft.com/office/drawing/2014/main" id="{BBDA31C8-314F-4FDC-B4BC-4BFEF9615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8667" y="2235143"/>
                <a:ext cx="438581" cy="391586"/>
              </a:xfrm>
              <a:prstGeom prst="rect">
                <a:avLst/>
              </a:prstGeom>
            </p:spPr>
          </p:pic>
          <p:pic>
            <p:nvPicPr>
              <p:cNvPr id="26" name="Picture 25" descr="A picture containing balloon, aircraft, transport&#10;&#10;Description automatically generated">
                <a:extLst>
                  <a:ext uri="{FF2B5EF4-FFF2-40B4-BE49-F238E27FC236}">
                    <a16:creationId xmlns:a16="http://schemas.microsoft.com/office/drawing/2014/main" id="{B89E9122-AFD0-45B5-873D-164840EC84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4647" y="2670911"/>
                <a:ext cx="438581" cy="391586"/>
              </a:xfrm>
              <a:prstGeom prst="rect">
                <a:avLst/>
              </a:prstGeom>
            </p:spPr>
          </p:pic>
          <p:pic>
            <p:nvPicPr>
              <p:cNvPr id="27" name="Picture 26" descr="A picture containing balloon, aircraft, transport&#10;&#10;Description automatically generated">
                <a:extLst>
                  <a:ext uri="{FF2B5EF4-FFF2-40B4-BE49-F238E27FC236}">
                    <a16:creationId xmlns:a16="http://schemas.microsoft.com/office/drawing/2014/main" id="{5580C2F2-F2A9-4BFC-9C66-78A4C3AB5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30719" y="1799375"/>
                <a:ext cx="438581" cy="391586"/>
              </a:xfrm>
              <a:prstGeom prst="rect">
                <a:avLst/>
              </a:prstGeom>
            </p:spPr>
          </p:pic>
          <p:pic>
            <p:nvPicPr>
              <p:cNvPr id="28" name="Picture 27" descr="A picture containing balloon, aircraft, transport&#10;&#10;Description automatically generated">
                <a:extLst>
                  <a:ext uri="{FF2B5EF4-FFF2-40B4-BE49-F238E27FC236}">
                    <a16:creationId xmlns:a16="http://schemas.microsoft.com/office/drawing/2014/main" id="{07C46492-11E9-4447-A68B-BC675CCA9C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4647" y="1799375"/>
                <a:ext cx="438581" cy="391586"/>
              </a:xfrm>
              <a:prstGeom prst="rect">
                <a:avLst/>
              </a:prstGeom>
            </p:spPr>
          </p:pic>
          <p:pic>
            <p:nvPicPr>
              <p:cNvPr id="29" name="Picture 28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096EC04-6D28-487E-8321-0836F2945D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2028" y="1677752"/>
                <a:ext cx="413929" cy="634266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6EFEAB5-9E89-49E2-8C43-E0ADCEFCC870}"/>
                </a:ext>
              </a:extLst>
            </p:cNvPr>
            <p:cNvGrpSpPr/>
            <p:nvPr/>
          </p:nvGrpSpPr>
          <p:grpSpPr>
            <a:xfrm>
              <a:off x="2555697" y="317850"/>
              <a:ext cx="2136318" cy="3051883"/>
              <a:chOff x="2908122" y="317850"/>
              <a:chExt cx="2136318" cy="3051883"/>
            </a:xfrm>
          </p:grpSpPr>
          <p:pic>
            <p:nvPicPr>
              <p:cNvPr id="10" name="Picture 9" descr="Jar - Teach Starter file">
                <a:extLst>
                  <a:ext uri="{FF2B5EF4-FFF2-40B4-BE49-F238E27FC236}">
                    <a16:creationId xmlns:a16="http://schemas.microsoft.com/office/drawing/2014/main" id="{D79E7934-30F9-4D02-9EDC-A03C62020C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8122" y="317850"/>
                <a:ext cx="2136318" cy="30518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2A1A5485-BFE5-426E-851C-35C488399C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3268" y="2549571"/>
                <a:ext cx="413929" cy="634266"/>
              </a:xfrm>
              <a:prstGeom prst="rect">
                <a:avLst/>
              </a:prstGeom>
            </p:spPr>
          </p:pic>
          <p:pic>
            <p:nvPicPr>
              <p:cNvPr id="12" name="Picture 11" descr="A picture containing balloon, aircraft, transport&#10;&#10;Description automatically generated">
                <a:extLst>
                  <a:ext uri="{FF2B5EF4-FFF2-40B4-BE49-F238E27FC236}">
                    <a16:creationId xmlns:a16="http://schemas.microsoft.com/office/drawing/2014/main" id="{D31E88F3-5F20-450C-B1A9-10BD64FAB5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1959" y="2670911"/>
                <a:ext cx="438581" cy="391586"/>
              </a:xfrm>
              <a:prstGeom prst="rect">
                <a:avLst/>
              </a:prstGeom>
            </p:spPr>
          </p:pic>
          <p:pic>
            <p:nvPicPr>
              <p:cNvPr id="13" name="Picture 1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09B77A05-ABDD-4FBD-9AC2-A37B81228F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00539" y="2109624"/>
                <a:ext cx="413929" cy="634266"/>
              </a:xfrm>
              <a:prstGeom prst="rect">
                <a:avLst/>
              </a:prstGeom>
            </p:spPr>
          </p:pic>
          <p:pic>
            <p:nvPicPr>
              <p:cNvPr id="14" name="Picture 13" descr="A picture containing balloon, aircraft, transport&#10;&#10;Description automatically generated">
                <a:extLst>
                  <a:ext uri="{FF2B5EF4-FFF2-40B4-BE49-F238E27FC236}">
                    <a16:creationId xmlns:a16="http://schemas.microsoft.com/office/drawing/2014/main" id="{739049F6-CDAF-4C76-89D1-62A521B706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9907" y="2235143"/>
                <a:ext cx="438581" cy="391586"/>
              </a:xfrm>
              <a:prstGeom prst="rect">
                <a:avLst/>
              </a:prstGeom>
            </p:spPr>
          </p:pic>
          <p:pic>
            <p:nvPicPr>
              <p:cNvPr id="15" name="Picture 14" descr="A picture containing balloon, aircraft, transport&#10;&#10;Description automatically generated">
                <a:extLst>
                  <a:ext uri="{FF2B5EF4-FFF2-40B4-BE49-F238E27FC236}">
                    <a16:creationId xmlns:a16="http://schemas.microsoft.com/office/drawing/2014/main" id="{01331055-1522-4F9A-940A-07058F92B9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5887" y="2670911"/>
                <a:ext cx="438581" cy="391586"/>
              </a:xfrm>
              <a:prstGeom prst="rect">
                <a:avLst/>
              </a:prstGeom>
            </p:spPr>
          </p:pic>
          <p:pic>
            <p:nvPicPr>
              <p:cNvPr id="16" name="Picture 15" descr="A picture containing balloon, aircraft, transport&#10;&#10;Description automatically generated">
                <a:extLst>
                  <a:ext uri="{FF2B5EF4-FFF2-40B4-BE49-F238E27FC236}">
                    <a16:creationId xmlns:a16="http://schemas.microsoft.com/office/drawing/2014/main" id="{FE1304C0-065A-49ED-93C6-CF6723359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1959" y="1799375"/>
                <a:ext cx="438581" cy="391586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balloon, aircraft, transport&#10;&#10;Description automatically generated">
                <a:extLst>
                  <a:ext uri="{FF2B5EF4-FFF2-40B4-BE49-F238E27FC236}">
                    <a16:creationId xmlns:a16="http://schemas.microsoft.com/office/drawing/2014/main" id="{CB1752BD-A992-45EB-BB7B-179629FDC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5887" y="1799375"/>
                <a:ext cx="438581" cy="391586"/>
              </a:xfrm>
              <a:prstGeom prst="rect">
                <a:avLst/>
              </a:prstGeom>
            </p:spPr>
          </p:pic>
          <p:pic>
            <p:nvPicPr>
              <p:cNvPr id="18" name="Picture 1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EDACF87-4E61-4F28-93BA-43FE42E51F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3268" y="1677752"/>
                <a:ext cx="413929" cy="634266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balloon, aircraft, transport&#10;&#10;Description automatically generated">
                <a:extLst>
                  <a:ext uri="{FF2B5EF4-FFF2-40B4-BE49-F238E27FC236}">
                    <a16:creationId xmlns:a16="http://schemas.microsoft.com/office/drawing/2014/main" id="{35683186-2489-4005-AF6D-502444BD03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1959" y="2237565"/>
                <a:ext cx="438581" cy="391586"/>
              </a:xfrm>
              <a:prstGeom prst="rect">
                <a:avLst/>
              </a:prstGeom>
            </p:spPr>
          </p:pic>
        </p:grpSp>
      </p:grp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AFEA415-B554-46AA-A1D1-8B764D3827EB}"/>
              </a:ext>
            </a:extLst>
          </p:cNvPr>
          <p:cNvSpPr txBox="1">
            <a:spLocks/>
          </p:cNvSpPr>
          <p:nvPr/>
        </p:nvSpPr>
        <p:spPr>
          <a:xfrm>
            <a:off x="769393" y="3425343"/>
            <a:ext cx="4839670" cy="752752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b="0" dirty="0">
                <a:effectLst/>
                <a:latin typeface="Open Sans" charset="0"/>
                <a:ea typeface="Open Sans" charset="0"/>
                <a:cs typeface="Open Sans" charset="0"/>
              </a:rPr>
              <a:t>No. These events are </a:t>
            </a:r>
            <a:r>
              <a:rPr lang="en-AU" sz="2000" dirty="0">
                <a:effectLst/>
                <a:latin typeface="Open Sans" charset="0"/>
                <a:ea typeface="Open Sans" charset="0"/>
                <a:cs typeface="Open Sans" charset="0"/>
              </a:rPr>
              <a:t>independent </a:t>
            </a:r>
            <a:r>
              <a:rPr lang="en-AU" sz="2000" b="0" dirty="0">
                <a:effectLst/>
                <a:latin typeface="Open Sans" charset="0"/>
                <a:ea typeface="Open Sans" charset="0"/>
                <a:cs typeface="Open Sans" charset="0"/>
              </a:rPr>
              <a:t>and will not be affected by each other. </a:t>
            </a:r>
            <a:endParaRPr lang="en-AU" sz="2000" dirty="0">
              <a:effectLst/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777F0DB2-8798-4EBB-BE27-B150E9082FE5}"/>
              </a:ext>
            </a:extLst>
          </p:cNvPr>
          <p:cNvSpPr txBox="1">
            <a:spLocks/>
          </p:cNvSpPr>
          <p:nvPr/>
        </p:nvSpPr>
        <p:spPr>
          <a:xfrm>
            <a:off x="250826" y="268427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40224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769393" y="4362892"/>
            <a:ext cx="4839670" cy="707886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dirty="0">
                <a:effectLst/>
                <a:latin typeface="Open Sans" charset="0"/>
                <a:ea typeface="Open Sans" charset="0"/>
                <a:cs typeface="Open Sans" charset="0"/>
              </a:rPr>
              <a:t>Which of the following is the most likely to happen?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08420" y="1061619"/>
            <a:ext cx="4721274" cy="1709427"/>
            <a:chOff x="715509" y="1566972"/>
            <a:chExt cx="3991170" cy="1445079"/>
          </a:xfrm>
        </p:grpSpPr>
        <p:pic>
          <p:nvPicPr>
            <p:cNvPr id="4" name="Picture 2" descr="Space - Teach Starter file">
              <a:extLst>
                <a:ext uri="{FF2B5EF4-FFF2-40B4-BE49-F238E27FC236}">
                  <a16:creationId xmlns:a16="http://schemas.microsoft.com/office/drawing/2014/main" id="{634E3CEE-B979-4972-8DD2-A6FC2B0DFC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509" y="1661389"/>
              <a:ext cx="1320680" cy="1320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Stop Go Lights - Teach Starter file">
              <a:extLst>
                <a:ext uri="{FF2B5EF4-FFF2-40B4-BE49-F238E27FC236}">
                  <a16:creationId xmlns:a16="http://schemas.microsoft.com/office/drawing/2014/main" id="{5D0C4FC7-1426-4746-A36A-96D53D544A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539" y="1624337"/>
              <a:ext cx="648756" cy="1387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Alphabet Suns - Teach Starter file">
              <a:extLst>
                <a:ext uri="{FF2B5EF4-FFF2-40B4-BE49-F238E27FC236}">
                  <a16:creationId xmlns:a16="http://schemas.microsoft.com/office/drawing/2014/main" id="{5B66252E-827C-4BF2-9AE9-DE93D6A25E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7988" y="1566972"/>
              <a:ext cx="1448691" cy="1445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hlinkClick r:id="" action="ppaction://hlinkshowjump?jump=nextslide">
              <a:snd r:embed="rId6" name="Chimes.wav"/>
            </a:hlinkClick>
          </p:cNvPr>
          <p:cNvSpPr/>
          <p:nvPr/>
        </p:nvSpPr>
        <p:spPr>
          <a:xfrm>
            <a:off x="6528120" y="4486535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9" name="Rectangle 8">
            <a:hlinkClick r:id="" action="ppaction://noaction">
              <a:snd r:embed="rId7" name="Wrong-answer-sound-effect.wav"/>
            </a:hlinkClick>
          </p:cNvPr>
          <p:cNvSpPr/>
          <p:nvPr/>
        </p:nvSpPr>
        <p:spPr>
          <a:xfrm>
            <a:off x="3369120" y="1692307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10" name="Rectangle 9">
            <a:hlinkClick r:id="" action="ppaction://noaction">
              <a:snd r:embed="rId7" name="Wrong-answer-sound-effect.wav"/>
            </a:hlinkClick>
          </p:cNvPr>
          <p:cNvSpPr/>
          <p:nvPr/>
        </p:nvSpPr>
        <p:spPr>
          <a:xfrm>
            <a:off x="6528122" y="2594621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D4392F6-30D5-4EF6-98F0-5BBB77D8B1C7}"/>
              </a:ext>
            </a:extLst>
          </p:cNvPr>
          <p:cNvSpPr txBox="1">
            <a:spLocks/>
          </p:cNvSpPr>
          <p:nvPr/>
        </p:nvSpPr>
        <p:spPr>
          <a:xfrm>
            <a:off x="250826" y="254139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10767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769393" y="3425343"/>
            <a:ext cx="4839670" cy="752752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b="0" dirty="0">
                <a:effectLst/>
                <a:latin typeface="Open Sans" charset="0"/>
                <a:ea typeface="Open Sans" charset="0"/>
                <a:cs typeface="Open Sans" charset="0"/>
              </a:rPr>
              <a:t>It is most likely that </a:t>
            </a:r>
            <a:r>
              <a:rPr lang="en-AU" sz="2000" dirty="0">
                <a:effectLst/>
                <a:latin typeface="Open Sans" charset="0"/>
                <a:ea typeface="Open Sans" charset="0"/>
                <a:cs typeface="Open Sans" charset="0"/>
              </a:rPr>
              <a:t>the sun will rise.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08420" y="1010819"/>
            <a:ext cx="3330180" cy="1205755"/>
            <a:chOff x="715509" y="1566972"/>
            <a:chExt cx="3991170" cy="1445079"/>
          </a:xfrm>
        </p:grpSpPr>
        <p:pic>
          <p:nvPicPr>
            <p:cNvPr id="5" name="Picture 4" descr="Space - Teach Starter file">
              <a:extLst>
                <a:ext uri="{FF2B5EF4-FFF2-40B4-BE49-F238E27FC236}">
                  <a16:creationId xmlns:a16="http://schemas.microsoft.com/office/drawing/2014/main" id="{634E3CEE-B979-4972-8DD2-A6FC2B0DFC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509" y="1661389"/>
              <a:ext cx="1320680" cy="1320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Stop Go Lights - Teach Starter file">
              <a:extLst>
                <a:ext uri="{FF2B5EF4-FFF2-40B4-BE49-F238E27FC236}">
                  <a16:creationId xmlns:a16="http://schemas.microsoft.com/office/drawing/2014/main" id="{5D0C4FC7-1426-4746-A36A-96D53D544A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539" y="1624337"/>
              <a:ext cx="648756" cy="1387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lphabet Suns - Teach Starter file">
              <a:extLst>
                <a:ext uri="{FF2B5EF4-FFF2-40B4-BE49-F238E27FC236}">
                  <a16:creationId xmlns:a16="http://schemas.microsoft.com/office/drawing/2014/main" id="{5B66252E-827C-4BF2-9AE9-DE93D6A25E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7988" y="1566972"/>
              <a:ext cx="1448691" cy="1445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hlinkClick r:id="" action="ppaction://hlinkshowjump?jump=nextslide"/>
          </p:cNvPr>
          <p:cNvSpPr/>
          <p:nvPr/>
        </p:nvSpPr>
        <p:spPr>
          <a:xfrm>
            <a:off x="769393" y="4375230"/>
            <a:ext cx="2564116" cy="474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B004832-1F91-439B-9EBB-592510F494A1}"/>
              </a:ext>
            </a:extLst>
          </p:cNvPr>
          <p:cNvSpPr txBox="1">
            <a:spLocks/>
          </p:cNvSpPr>
          <p:nvPr/>
        </p:nvSpPr>
        <p:spPr>
          <a:xfrm>
            <a:off x="250826" y="268427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99844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615197" y="313196"/>
            <a:ext cx="2176433" cy="3109190"/>
            <a:chOff x="9270623" y="2335630"/>
            <a:chExt cx="2927261" cy="4181802"/>
          </a:xfrm>
        </p:grpSpPr>
        <p:pic>
          <p:nvPicPr>
            <p:cNvPr id="28" name="Picture 27" descr="Jar - Teach Starter file">
              <a:extLst>
                <a:ext uri="{FF2B5EF4-FFF2-40B4-BE49-F238E27FC236}">
                  <a16:creationId xmlns:a16="http://schemas.microsoft.com/office/drawing/2014/main" id="{9B86CB55-9189-47CB-A56A-D5B48679FB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0623" y="2335630"/>
              <a:ext cx="2927261" cy="418180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relaxedInset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" name="Group 28"/>
            <p:cNvGrpSpPr/>
            <p:nvPr/>
          </p:nvGrpSpPr>
          <p:grpSpPr>
            <a:xfrm>
              <a:off x="9935360" y="3882192"/>
              <a:ext cx="1523657" cy="2048090"/>
              <a:chOff x="9935360" y="3882192"/>
              <a:chExt cx="1523657" cy="204809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A51200D-3DF7-4CB8-B7DD-9C8E29C55CC2}"/>
                  </a:ext>
                </a:extLst>
              </p:cNvPr>
              <p:cNvSpPr/>
              <p:nvPr/>
            </p:nvSpPr>
            <p:spPr>
              <a:xfrm>
                <a:off x="10334807" y="4936751"/>
                <a:ext cx="325316" cy="3165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7C5AC56-0C0E-489C-9AA9-2FC98E613127}"/>
                  </a:ext>
                </a:extLst>
              </p:cNvPr>
              <p:cNvSpPr/>
              <p:nvPr/>
            </p:nvSpPr>
            <p:spPr>
              <a:xfrm>
                <a:off x="10734254" y="4936752"/>
                <a:ext cx="325316" cy="3165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C9CB2D3-CD34-46EB-89E7-AF54315FDA18}"/>
                  </a:ext>
                </a:extLst>
              </p:cNvPr>
              <p:cNvSpPr/>
              <p:nvPr/>
            </p:nvSpPr>
            <p:spPr>
              <a:xfrm>
                <a:off x="10508800" y="5291376"/>
                <a:ext cx="325316" cy="3165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96C9EE55-CA80-49DE-9FD3-CEC4596C6766}"/>
                  </a:ext>
                </a:extLst>
              </p:cNvPr>
              <p:cNvSpPr/>
              <p:nvPr/>
            </p:nvSpPr>
            <p:spPr>
              <a:xfrm>
                <a:off x="10734254" y="5613758"/>
                <a:ext cx="325316" cy="3165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84760C9-B76D-40C0-B528-9C572C864DFF}"/>
                  </a:ext>
                </a:extLst>
              </p:cNvPr>
              <p:cNvSpPr/>
              <p:nvPr/>
            </p:nvSpPr>
            <p:spPr>
              <a:xfrm>
                <a:off x="10334808" y="5613759"/>
                <a:ext cx="325316" cy="3165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26FABA3F-927D-479C-93E1-79503DB58DBD}"/>
                  </a:ext>
                </a:extLst>
              </p:cNvPr>
              <p:cNvSpPr/>
              <p:nvPr/>
            </p:nvSpPr>
            <p:spPr>
              <a:xfrm>
                <a:off x="9950364" y="5613759"/>
                <a:ext cx="325316" cy="3165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AE2E1F4B-B38D-4333-BEA3-2E9C7E369A2B}"/>
                  </a:ext>
                </a:extLst>
              </p:cNvPr>
              <p:cNvSpPr/>
              <p:nvPr/>
            </p:nvSpPr>
            <p:spPr>
              <a:xfrm>
                <a:off x="10933978" y="5291376"/>
                <a:ext cx="325316" cy="3165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B5D570F8-549B-46B3-8BF5-FF7FD9073543}"/>
                  </a:ext>
                </a:extLst>
              </p:cNvPr>
              <p:cNvSpPr/>
              <p:nvPr/>
            </p:nvSpPr>
            <p:spPr>
              <a:xfrm>
                <a:off x="11133701" y="4936752"/>
                <a:ext cx="325316" cy="316523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4B5A0F2C-78FE-4762-8396-1A0DF875D702}"/>
                  </a:ext>
                </a:extLst>
              </p:cNvPr>
              <p:cNvSpPr/>
              <p:nvPr/>
            </p:nvSpPr>
            <p:spPr>
              <a:xfrm>
                <a:off x="10113022" y="5291376"/>
                <a:ext cx="325316" cy="316523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AA9E5913-3436-40C0-BF6D-8CEA756A1A99}"/>
                  </a:ext>
                </a:extLst>
              </p:cNvPr>
              <p:cNvSpPr/>
              <p:nvPr/>
            </p:nvSpPr>
            <p:spPr>
              <a:xfrm>
                <a:off x="11133701" y="5613759"/>
                <a:ext cx="325316" cy="316523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DCFBA5A5-8861-4F4A-8409-027085F29E5E}"/>
                  </a:ext>
                </a:extLst>
              </p:cNvPr>
              <p:cNvSpPr/>
              <p:nvPr/>
            </p:nvSpPr>
            <p:spPr>
              <a:xfrm>
                <a:off x="9935360" y="4936751"/>
                <a:ext cx="325316" cy="316523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7980376-0945-4CFE-AA6B-552D8BF41B36}"/>
                  </a:ext>
                </a:extLst>
              </p:cNvPr>
              <p:cNvSpPr/>
              <p:nvPr/>
            </p:nvSpPr>
            <p:spPr>
              <a:xfrm>
                <a:off x="10508800" y="4573858"/>
                <a:ext cx="325316" cy="3165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44595FF1-1727-4EF4-9955-8D2DDD9A3E19}"/>
                  </a:ext>
                </a:extLst>
              </p:cNvPr>
              <p:cNvSpPr/>
              <p:nvPr/>
            </p:nvSpPr>
            <p:spPr>
              <a:xfrm>
                <a:off x="10334807" y="4233886"/>
                <a:ext cx="325316" cy="3165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A0E1CA5-AC23-44B1-B0DC-DDB58F2D1B69}"/>
                  </a:ext>
                </a:extLst>
              </p:cNvPr>
              <p:cNvSpPr/>
              <p:nvPr/>
            </p:nvSpPr>
            <p:spPr>
              <a:xfrm>
                <a:off x="10930283" y="4582128"/>
                <a:ext cx="325316" cy="3165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51BF85CA-07BB-477B-B807-9C3F84FDC743}"/>
                  </a:ext>
                </a:extLst>
              </p:cNvPr>
              <p:cNvSpPr/>
              <p:nvPr/>
            </p:nvSpPr>
            <p:spPr>
              <a:xfrm>
                <a:off x="11133701" y="4252320"/>
                <a:ext cx="325316" cy="316523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D06ECF2B-AB79-4E73-88BE-B4598E9226B7}"/>
                  </a:ext>
                </a:extLst>
              </p:cNvPr>
              <p:cNvSpPr/>
              <p:nvPr/>
            </p:nvSpPr>
            <p:spPr>
              <a:xfrm>
                <a:off x="10734254" y="4233889"/>
                <a:ext cx="325316" cy="3165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52FD4BD9-F5A5-4FAF-8BEE-F4DF7A9BD625}"/>
                  </a:ext>
                </a:extLst>
              </p:cNvPr>
              <p:cNvSpPr/>
              <p:nvPr/>
            </p:nvSpPr>
            <p:spPr>
              <a:xfrm>
                <a:off x="10113022" y="4573858"/>
                <a:ext cx="325316" cy="3165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65C75243-2984-4FD7-9A86-33EF6BA74C3F}"/>
                  </a:ext>
                </a:extLst>
              </p:cNvPr>
              <p:cNvSpPr/>
              <p:nvPr/>
            </p:nvSpPr>
            <p:spPr>
              <a:xfrm>
                <a:off x="10930283" y="3882192"/>
                <a:ext cx="325316" cy="3165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589D7EDC-3EA6-4536-86B3-A3C884ED92E1}"/>
                  </a:ext>
                </a:extLst>
              </p:cNvPr>
              <p:cNvSpPr/>
              <p:nvPr/>
            </p:nvSpPr>
            <p:spPr>
              <a:xfrm>
                <a:off x="10142293" y="3882193"/>
                <a:ext cx="325316" cy="3165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E442E37-A579-403F-ABAB-91AD33190544}"/>
                  </a:ext>
                </a:extLst>
              </p:cNvPr>
              <p:cNvSpPr/>
              <p:nvPr/>
            </p:nvSpPr>
            <p:spPr>
              <a:xfrm>
                <a:off x="9935360" y="4233887"/>
                <a:ext cx="325316" cy="3165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sp>
        <p:nvSpPr>
          <p:cNvPr id="50" name="Rectangle 49">
            <a:hlinkClick r:id="" action="ppaction://hlinkshowjump?jump=nextslide">
              <a:snd r:embed="rId4" name="Chimes.wav"/>
            </a:hlinkClick>
          </p:cNvPr>
          <p:cNvSpPr/>
          <p:nvPr/>
        </p:nvSpPr>
        <p:spPr>
          <a:xfrm>
            <a:off x="6517490" y="4472760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51" name="Rectangle 50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6528125" y="670126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52" name="Rectangle 51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6528122" y="2594621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A5606D5F-AEAC-4962-9975-6ED201B92C87}"/>
              </a:ext>
            </a:extLst>
          </p:cNvPr>
          <p:cNvSpPr txBox="1">
            <a:spLocks/>
          </p:cNvSpPr>
          <p:nvPr/>
        </p:nvSpPr>
        <p:spPr>
          <a:xfrm>
            <a:off x="769393" y="4362892"/>
            <a:ext cx="4839670" cy="1015663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dirty="0">
                <a:effectLst/>
                <a:latin typeface="Open Sans" charset="0"/>
                <a:ea typeface="Open Sans" charset="0"/>
                <a:cs typeface="Open Sans" charset="0"/>
              </a:rPr>
              <a:t>What is William's chance of selecting a red counter from the jar at random?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5F07EE36-0DC5-4DFF-BFB5-0837AFAA11B3}"/>
              </a:ext>
            </a:extLst>
          </p:cNvPr>
          <p:cNvSpPr txBox="1">
            <a:spLocks/>
          </p:cNvSpPr>
          <p:nvPr/>
        </p:nvSpPr>
        <p:spPr>
          <a:xfrm>
            <a:off x="250826" y="254139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73919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769393" y="3425343"/>
            <a:ext cx="4839670" cy="752752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b="0" dirty="0">
                <a:effectLst/>
                <a:latin typeface="Open Sans" charset="0"/>
                <a:ea typeface="Open Sans" charset="0"/>
                <a:cs typeface="Open Sans" charset="0"/>
              </a:rPr>
              <a:t>William has an </a:t>
            </a:r>
            <a:r>
              <a:rPr lang="en-AU" sz="2000" dirty="0">
                <a:effectLst/>
                <a:latin typeface="Open Sans" charset="0"/>
                <a:ea typeface="Open Sans" charset="0"/>
                <a:cs typeface="Open Sans" charset="0"/>
              </a:rPr>
              <a:t>even </a:t>
            </a:r>
            <a:r>
              <a:rPr lang="en-AU" sz="2000" b="0" dirty="0">
                <a:effectLst/>
                <a:latin typeface="Open Sans" charset="0"/>
                <a:ea typeface="Open Sans" charset="0"/>
                <a:cs typeface="Open Sans" charset="0"/>
              </a:rPr>
              <a:t>chance of selecting a red counter at random.</a:t>
            </a:r>
            <a:endParaRPr lang="en-AU" sz="2000" dirty="0">
              <a:effectLst/>
              <a:latin typeface="Open Sans" charset="0"/>
              <a:ea typeface="Open Sans" charset="0"/>
              <a:cs typeface="Open Sans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2967" y="355062"/>
            <a:ext cx="1516033" cy="2165761"/>
            <a:chOff x="9270623" y="2335630"/>
            <a:chExt cx="2927261" cy="4181802"/>
          </a:xfrm>
        </p:grpSpPr>
        <p:pic>
          <p:nvPicPr>
            <p:cNvPr id="6" name="Picture 5" descr="Jar - Teach Starter file">
              <a:extLst>
                <a:ext uri="{FF2B5EF4-FFF2-40B4-BE49-F238E27FC236}">
                  <a16:creationId xmlns:a16="http://schemas.microsoft.com/office/drawing/2014/main" id="{9B86CB55-9189-47CB-A56A-D5B48679FB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0623" y="2335630"/>
              <a:ext cx="2927261" cy="418180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relaxedInset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9935360" y="3882192"/>
              <a:ext cx="1523657" cy="2048090"/>
              <a:chOff x="9935360" y="3882192"/>
              <a:chExt cx="1523657" cy="204809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8A51200D-3DF7-4CB8-B7DD-9C8E29C55CC2}"/>
                  </a:ext>
                </a:extLst>
              </p:cNvPr>
              <p:cNvSpPr/>
              <p:nvPr/>
            </p:nvSpPr>
            <p:spPr>
              <a:xfrm>
                <a:off x="10334807" y="4936751"/>
                <a:ext cx="325316" cy="3165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67C5AC56-0C0E-489C-9AA9-2FC98E613127}"/>
                  </a:ext>
                </a:extLst>
              </p:cNvPr>
              <p:cNvSpPr/>
              <p:nvPr/>
            </p:nvSpPr>
            <p:spPr>
              <a:xfrm>
                <a:off x="10734254" y="4936752"/>
                <a:ext cx="325316" cy="3165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C9CB2D3-CD34-46EB-89E7-AF54315FDA18}"/>
                  </a:ext>
                </a:extLst>
              </p:cNvPr>
              <p:cNvSpPr/>
              <p:nvPr/>
            </p:nvSpPr>
            <p:spPr>
              <a:xfrm>
                <a:off x="10508800" y="5291376"/>
                <a:ext cx="325316" cy="3165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96C9EE55-CA80-49DE-9FD3-CEC4596C6766}"/>
                  </a:ext>
                </a:extLst>
              </p:cNvPr>
              <p:cNvSpPr/>
              <p:nvPr/>
            </p:nvSpPr>
            <p:spPr>
              <a:xfrm>
                <a:off x="10734254" y="5613758"/>
                <a:ext cx="325316" cy="3165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484760C9-B76D-40C0-B528-9C572C864DFF}"/>
                  </a:ext>
                </a:extLst>
              </p:cNvPr>
              <p:cNvSpPr/>
              <p:nvPr/>
            </p:nvSpPr>
            <p:spPr>
              <a:xfrm>
                <a:off x="10334808" y="5613759"/>
                <a:ext cx="325316" cy="3165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26FABA3F-927D-479C-93E1-79503DB58DBD}"/>
                  </a:ext>
                </a:extLst>
              </p:cNvPr>
              <p:cNvSpPr/>
              <p:nvPr/>
            </p:nvSpPr>
            <p:spPr>
              <a:xfrm>
                <a:off x="9950364" y="5613759"/>
                <a:ext cx="325316" cy="3165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AE2E1F4B-B38D-4333-BEA3-2E9C7E369A2B}"/>
                  </a:ext>
                </a:extLst>
              </p:cNvPr>
              <p:cNvSpPr/>
              <p:nvPr/>
            </p:nvSpPr>
            <p:spPr>
              <a:xfrm>
                <a:off x="10933978" y="5291376"/>
                <a:ext cx="325316" cy="3165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5D570F8-549B-46B3-8BF5-FF7FD9073543}"/>
                  </a:ext>
                </a:extLst>
              </p:cNvPr>
              <p:cNvSpPr/>
              <p:nvPr/>
            </p:nvSpPr>
            <p:spPr>
              <a:xfrm>
                <a:off x="11133701" y="4936752"/>
                <a:ext cx="325316" cy="316523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B5A0F2C-78FE-4762-8396-1A0DF875D702}"/>
                  </a:ext>
                </a:extLst>
              </p:cNvPr>
              <p:cNvSpPr/>
              <p:nvPr/>
            </p:nvSpPr>
            <p:spPr>
              <a:xfrm>
                <a:off x="10113022" y="5291376"/>
                <a:ext cx="325316" cy="316523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A9E5913-3436-40C0-BF6D-8CEA756A1A99}"/>
                  </a:ext>
                </a:extLst>
              </p:cNvPr>
              <p:cNvSpPr/>
              <p:nvPr/>
            </p:nvSpPr>
            <p:spPr>
              <a:xfrm>
                <a:off x="11133701" y="5613759"/>
                <a:ext cx="325316" cy="316523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CFBA5A5-8861-4F4A-8409-027085F29E5E}"/>
                  </a:ext>
                </a:extLst>
              </p:cNvPr>
              <p:cNvSpPr/>
              <p:nvPr/>
            </p:nvSpPr>
            <p:spPr>
              <a:xfrm>
                <a:off x="9935360" y="4936751"/>
                <a:ext cx="325316" cy="316523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7980376-0945-4CFE-AA6B-552D8BF41B36}"/>
                  </a:ext>
                </a:extLst>
              </p:cNvPr>
              <p:cNvSpPr/>
              <p:nvPr/>
            </p:nvSpPr>
            <p:spPr>
              <a:xfrm>
                <a:off x="10508800" y="4573858"/>
                <a:ext cx="325316" cy="3165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4595FF1-1727-4EF4-9955-8D2DDD9A3E19}"/>
                  </a:ext>
                </a:extLst>
              </p:cNvPr>
              <p:cNvSpPr/>
              <p:nvPr/>
            </p:nvSpPr>
            <p:spPr>
              <a:xfrm>
                <a:off x="10334807" y="4233886"/>
                <a:ext cx="325316" cy="3165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A0E1CA5-AC23-44B1-B0DC-DDB58F2D1B69}"/>
                  </a:ext>
                </a:extLst>
              </p:cNvPr>
              <p:cNvSpPr/>
              <p:nvPr/>
            </p:nvSpPr>
            <p:spPr>
              <a:xfrm>
                <a:off x="10930283" y="4582128"/>
                <a:ext cx="325316" cy="3165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1BF85CA-07BB-477B-B807-9C3F84FDC743}"/>
                  </a:ext>
                </a:extLst>
              </p:cNvPr>
              <p:cNvSpPr/>
              <p:nvPr/>
            </p:nvSpPr>
            <p:spPr>
              <a:xfrm>
                <a:off x="11133701" y="4252320"/>
                <a:ext cx="325316" cy="316523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06ECF2B-AB79-4E73-88BE-B4598E9226B7}"/>
                  </a:ext>
                </a:extLst>
              </p:cNvPr>
              <p:cNvSpPr/>
              <p:nvPr/>
            </p:nvSpPr>
            <p:spPr>
              <a:xfrm>
                <a:off x="10734254" y="4233889"/>
                <a:ext cx="325316" cy="31652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2FD4BD9-F5A5-4FAF-8BEE-F4DF7A9BD625}"/>
                  </a:ext>
                </a:extLst>
              </p:cNvPr>
              <p:cNvSpPr/>
              <p:nvPr/>
            </p:nvSpPr>
            <p:spPr>
              <a:xfrm>
                <a:off x="10113022" y="4573858"/>
                <a:ext cx="325316" cy="3165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5C75243-2984-4FD7-9A86-33EF6BA74C3F}"/>
                  </a:ext>
                </a:extLst>
              </p:cNvPr>
              <p:cNvSpPr/>
              <p:nvPr/>
            </p:nvSpPr>
            <p:spPr>
              <a:xfrm>
                <a:off x="10930283" y="3882192"/>
                <a:ext cx="325316" cy="3165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89D7EDC-3EA6-4536-86B3-A3C884ED92E1}"/>
                  </a:ext>
                </a:extLst>
              </p:cNvPr>
              <p:cNvSpPr/>
              <p:nvPr/>
            </p:nvSpPr>
            <p:spPr>
              <a:xfrm>
                <a:off x="10142293" y="3882193"/>
                <a:ext cx="325316" cy="3165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6E442E37-A579-403F-ABAB-91AD33190544}"/>
                  </a:ext>
                </a:extLst>
              </p:cNvPr>
              <p:cNvSpPr/>
              <p:nvPr/>
            </p:nvSpPr>
            <p:spPr>
              <a:xfrm>
                <a:off x="9935360" y="4233887"/>
                <a:ext cx="325316" cy="3165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sp>
        <p:nvSpPr>
          <p:cNvPr id="28" name="Rectangle 27">
            <a:hlinkClick r:id="" action="ppaction://hlinkshowjump?jump=nextslide"/>
          </p:cNvPr>
          <p:cNvSpPr/>
          <p:nvPr/>
        </p:nvSpPr>
        <p:spPr>
          <a:xfrm>
            <a:off x="769393" y="4375230"/>
            <a:ext cx="2564116" cy="474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6D6B0C5E-8040-4074-8809-289A15D04920}"/>
              </a:ext>
            </a:extLst>
          </p:cNvPr>
          <p:cNvSpPr txBox="1">
            <a:spLocks/>
          </p:cNvSpPr>
          <p:nvPr/>
        </p:nvSpPr>
        <p:spPr>
          <a:xfrm>
            <a:off x="250826" y="268427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17933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69116" y="444617"/>
            <a:ext cx="3926393" cy="2838630"/>
            <a:chOff x="6765061" y="1029824"/>
            <a:chExt cx="6506277" cy="4344768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A411A8D4-36FB-4B14-B999-201F195BFC8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921043626"/>
                </p:ext>
              </p:extLst>
            </p:nvPr>
          </p:nvGraphicFramePr>
          <p:xfrm>
            <a:off x="6765061" y="1029824"/>
            <a:ext cx="6506277" cy="43447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TextBox 1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11184702" y="2853168"/>
              <a:ext cx="343948" cy="44461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6</a:t>
              </a:r>
            </a:p>
          </p:txBody>
        </p:sp>
        <p:sp>
          <p:nvSpPr>
            <p:cNvPr id="7" name="TextBox 1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10795317" y="3641733"/>
              <a:ext cx="343948" cy="44461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3</a:t>
              </a:r>
            </a:p>
          </p:txBody>
        </p:sp>
        <p:sp>
          <p:nvSpPr>
            <p:cNvPr id="8" name="TextBox 1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10116028" y="4183813"/>
              <a:ext cx="343948" cy="44461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8</a:t>
              </a:r>
            </a:p>
          </p:txBody>
        </p:sp>
        <p:sp>
          <p:nvSpPr>
            <p:cNvPr id="9" name="TextBox 1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9218626" y="4133288"/>
              <a:ext cx="343948" cy="44461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1</a:t>
              </a:r>
            </a:p>
          </p:txBody>
        </p:sp>
        <p:sp>
          <p:nvSpPr>
            <p:cNvPr id="10" name="TextBox 1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8469928" y="3641733"/>
              <a:ext cx="343948" cy="44461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6</a:t>
              </a:r>
            </a:p>
          </p:txBody>
        </p:sp>
        <p:sp>
          <p:nvSpPr>
            <p:cNvPr id="11" name="TextBox 1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8125980" y="2853168"/>
              <a:ext cx="343948" cy="44461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3</a:t>
              </a:r>
            </a:p>
          </p:txBody>
        </p:sp>
        <p:sp>
          <p:nvSpPr>
            <p:cNvPr id="12" name="TextBox 1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8390797" y="1915389"/>
              <a:ext cx="343948" cy="44461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2</a:t>
              </a:r>
            </a:p>
          </p:txBody>
        </p:sp>
        <p:sp>
          <p:nvSpPr>
            <p:cNvPr id="13" name="TextBox 1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9218626" y="1429417"/>
              <a:ext cx="343948" cy="44461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6</a:t>
              </a:r>
            </a:p>
          </p:txBody>
        </p:sp>
      </p:grpSp>
      <p:sp>
        <p:nvSpPr>
          <p:cNvPr id="14" name="Rectangle 13">
            <a:hlinkClick r:id="" action="ppaction://hlinkshowjump?jump=nextslide">
              <a:snd r:embed="rId4" name="Chimes.wav"/>
            </a:hlinkClick>
          </p:cNvPr>
          <p:cNvSpPr/>
          <p:nvPr/>
        </p:nvSpPr>
        <p:spPr>
          <a:xfrm>
            <a:off x="6528123" y="4456561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15" name="Rectangle 14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6528125" y="670126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16" name="Rectangle 15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6528122" y="2594621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567CF45-06E1-49E1-971A-B5BCF7B35354}"/>
              </a:ext>
            </a:extLst>
          </p:cNvPr>
          <p:cNvSpPr txBox="1">
            <a:spLocks/>
          </p:cNvSpPr>
          <p:nvPr/>
        </p:nvSpPr>
        <p:spPr>
          <a:xfrm>
            <a:off x="250826" y="254139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13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7ADB311-738A-45AB-A82F-7C6A616D19C9}"/>
              </a:ext>
            </a:extLst>
          </p:cNvPr>
          <p:cNvSpPr txBox="1">
            <a:spLocks/>
          </p:cNvSpPr>
          <p:nvPr/>
        </p:nvSpPr>
        <p:spPr>
          <a:xfrm>
            <a:off x="769393" y="4362892"/>
            <a:ext cx="4839670" cy="707886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dirty="0">
                <a:effectLst/>
                <a:latin typeface="Open Sans" charset="0"/>
                <a:ea typeface="Open Sans" charset="0"/>
                <a:cs typeface="Open Sans" charset="0"/>
              </a:rPr>
              <a:t>Which number is the spinner most likely to land on?</a:t>
            </a:r>
          </a:p>
        </p:txBody>
      </p:sp>
    </p:spTree>
    <p:extLst>
      <p:ext uri="{BB962C8B-B14F-4D97-AF65-F5344CB8AC3E}">
        <p14:creationId xmlns:p14="http://schemas.microsoft.com/office/powerpoint/2010/main" val="196123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769393" y="3425343"/>
            <a:ext cx="4839670" cy="752752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b="0" dirty="0">
                <a:effectLst/>
                <a:latin typeface="Open Sans" charset="0"/>
                <a:ea typeface="Open Sans" charset="0"/>
                <a:cs typeface="Open Sans" charset="0"/>
              </a:rPr>
              <a:t>The spinner is most likely to land on </a:t>
            </a:r>
            <a:r>
              <a:rPr lang="en-AU" sz="2000" dirty="0">
                <a:effectLst/>
                <a:latin typeface="Open Sans" charset="0"/>
                <a:ea typeface="Open Sans" charset="0"/>
                <a:cs typeface="Open Sans" charset="0"/>
              </a:rPr>
              <a:t>6.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18782" y="536895"/>
            <a:ext cx="2978556" cy="1976782"/>
            <a:chOff x="6765061" y="1029824"/>
            <a:chExt cx="6506277" cy="4344768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A411A8D4-36FB-4B14-B999-201F195BFC8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34662152"/>
                </p:ext>
              </p:extLst>
            </p:nvPr>
          </p:nvGraphicFramePr>
          <p:xfrm>
            <a:off x="6765061" y="1029824"/>
            <a:ext cx="6506277" cy="43447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TextBox 1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11078030" y="2693156"/>
              <a:ext cx="343948" cy="444615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6</a:t>
              </a:r>
            </a:p>
          </p:txBody>
        </p:sp>
        <p:sp>
          <p:nvSpPr>
            <p:cNvPr id="7" name="TextBox 1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10688645" y="3481721"/>
              <a:ext cx="343948" cy="444615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3</a:t>
              </a:r>
            </a:p>
          </p:txBody>
        </p:sp>
        <p:sp>
          <p:nvSpPr>
            <p:cNvPr id="8" name="TextBox 1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10009355" y="4023800"/>
              <a:ext cx="343948" cy="444615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8</a:t>
              </a:r>
            </a:p>
          </p:txBody>
        </p:sp>
        <p:sp>
          <p:nvSpPr>
            <p:cNvPr id="9" name="TextBox 1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9111952" y="3973276"/>
              <a:ext cx="343948" cy="444615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1</a:t>
              </a:r>
            </a:p>
          </p:txBody>
        </p:sp>
        <p:sp>
          <p:nvSpPr>
            <p:cNvPr id="10" name="TextBox 1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8363255" y="3481721"/>
              <a:ext cx="343948" cy="444615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6</a:t>
              </a:r>
            </a:p>
          </p:txBody>
        </p:sp>
        <p:sp>
          <p:nvSpPr>
            <p:cNvPr id="11" name="TextBox 1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8019307" y="2693156"/>
              <a:ext cx="343948" cy="444615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3</a:t>
              </a:r>
            </a:p>
          </p:txBody>
        </p:sp>
        <p:sp>
          <p:nvSpPr>
            <p:cNvPr id="12" name="TextBox 1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8284125" y="1755376"/>
              <a:ext cx="343948" cy="444615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2</a:t>
              </a:r>
            </a:p>
          </p:txBody>
        </p:sp>
        <p:sp>
          <p:nvSpPr>
            <p:cNvPr id="13" name="TextBox 1">
              <a:extLst>
                <a:ext uri="{FF2B5EF4-FFF2-40B4-BE49-F238E27FC236}">
                  <a16:creationId xmlns:a16="http://schemas.microsoft.com/office/drawing/2014/main" id="{CE1D44ED-5923-4E24-BB69-C1EC2064951C}"/>
                </a:ext>
              </a:extLst>
            </p:cNvPr>
            <p:cNvSpPr txBox="1"/>
            <p:nvPr/>
          </p:nvSpPr>
          <p:spPr>
            <a:xfrm>
              <a:off x="9111952" y="1269404"/>
              <a:ext cx="343948" cy="444615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000" b="1" dirty="0">
                  <a:latin typeface="+mj-lt"/>
                </a:rPr>
                <a:t>6</a:t>
              </a:r>
            </a:p>
          </p:txBody>
        </p:sp>
      </p:grpSp>
      <p:sp>
        <p:nvSpPr>
          <p:cNvPr id="14" name="Rectangle 13">
            <a:hlinkClick r:id="" action="ppaction://hlinkshowjump?jump=nextslide"/>
          </p:cNvPr>
          <p:cNvSpPr/>
          <p:nvPr/>
        </p:nvSpPr>
        <p:spPr>
          <a:xfrm>
            <a:off x="769393" y="4375230"/>
            <a:ext cx="2564116" cy="474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ABCCD51-3D6F-4A41-85D4-88352F0A7DC3}"/>
              </a:ext>
            </a:extLst>
          </p:cNvPr>
          <p:cNvSpPr txBox="1">
            <a:spLocks/>
          </p:cNvSpPr>
          <p:nvPr/>
        </p:nvSpPr>
        <p:spPr>
          <a:xfrm>
            <a:off x="250826" y="271231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79214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Phonics E Ea Ee Y Ey Calendar Week.ai - Teach Starter file">
            <a:extLst>
              <a:ext uri="{FF2B5EF4-FFF2-40B4-BE49-F238E27FC236}">
                <a16:creationId xmlns:a16="http://schemas.microsoft.com/office/drawing/2014/main" id="{A22788AB-8631-4382-98C1-0F39736BA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93" y="341892"/>
            <a:ext cx="2579863" cy="281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" action="ppaction://hlinkshowjump?jump=nextslide">
              <a:snd r:embed="rId4" name="Chimes.wav"/>
            </a:hlinkClick>
          </p:cNvPr>
          <p:cNvSpPr/>
          <p:nvPr/>
        </p:nvSpPr>
        <p:spPr>
          <a:xfrm>
            <a:off x="6528120" y="2593938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6" name="Rectangle 5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6528125" y="670126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7" name="Rectangle 6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6528121" y="4463076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E419FAE-5D9D-464B-B07E-DE358F18C292}"/>
              </a:ext>
            </a:extLst>
          </p:cNvPr>
          <p:cNvSpPr txBox="1">
            <a:spLocks/>
          </p:cNvSpPr>
          <p:nvPr/>
        </p:nvSpPr>
        <p:spPr>
          <a:xfrm>
            <a:off x="769393" y="4362892"/>
            <a:ext cx="4839670" cy="707886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dirty="0">
                <a:effectLst/>
                <a:latin typeface="Open Sans" charset="0"/>
                <a:ea typeface="Open Sans" charset="0"/>
                <a:cs typeface="Open Sans" charset="0"/>
              </a:rPr>
              <a:t>What is the chance of there being one Thursday in a calendar week?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347E42B-CC08-48F6-BBC4-801E8FFB24E4}"/>
              </a:ext>
            </a:extLst>
          </p:cNvPr>
          <p:cNvSpPr txBox="1">
            <a:spLocks/>
          </p:cNvSpPr>
          <p:nvPr/>
        </p:nvSpPr>
        <p:spPr>
          <a:xfrm>
            <a:off x="250826" y="251649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6001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769393" y="4362892"/>
            <a:ext cx="4839670" cy="1015663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dirty="0">
                <a:effectLst/>
                <a:latin typeface="Open Sans" charset="0"/>
                <a:ea typeface="Open Sans" charset="0"/>
                <a:cs typeface="Open Sans" charset="0"/>
              </a:rPr>
              <a:t>What is the likelihood of rolling a number greater than 3 on a 6-sided dice?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250826" y="268427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1</a:t>
            </a:r>
          </a:p>
        </p:txBody>
      </p:sp>
      <p:sp>
        <p:nvSpPr>
          <p:cNvPr id="6" name="Rectangle 5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6528125" y="2606365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7" name="Rectangle 6">
            <a:hlinkClick r:id="" action="ppaction://noaction">
              <a:snd r:embed="rId4" name="Wrong-answer-sound-effect.wav"/>
            </a:hlinkClick>
          </p:cNvPr>
          <p:cNvSpPr/>
          <p:nvPr/>
        </p:nvSpPr>
        <p:spPr>
          <a:xfrm>
            <a:off x="6528125" y="680758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8" name="Rectangle 7">
            <a:hlinkClick r:id="" action="ppaction://noaction">
              <a:snd r:embed="rId4" name="Wrong-answer-sound-effect.wav"/>
            </a:hlinkClick>
          </p:cNvPr>
          <p:cNvSpPr/>
          <p:nvPr/>
        </p:nvSpPr>
        <p:spPr>
          <a:xfrm>
            <a:off x="6528125" y="4469219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58178" y="874429"/>
            <a:ext cx="3691933" cy="2521748"/>
            <a:chOff x="2247900" y="1716606"/>
            <a:chExt cx="6351351" cy="433824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7900" y="1716606"/>
              <a:ext cx="6351351" cy="4338245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352753" y="2788110"/>
              <a:ext cx="503278" cy="5032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354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769393" y="3425343"/>
            <a:ext cx="4839670" cy="752752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b="0" dirty="0">
                <a:effectLst/>
                <a:latin typeface="Open Sans" charset="0"/>
                <a:ea typeface="Open Sans" charset="0"/>
                <a:cs typeface="Open Sans" charset="0"/>
              </a:rPr>
              <a:t>It is </a:t>
            </a:r>
            <a:r>
              <a:rPr lang="en-AU" sz="2000" dirty="0">
                <a:effectLst/>
                <a:latin typeface="Open Sans" charset="0"/>
                <a:ea typeface="Open Sans" charset="0"/>
                <a:cs typeface="Open Sans" charset="0"/>
              </a:rPr>
              <a:t>certain </a:t>
            </a:r>
            <a:r>
              <a:rPr lang="en-AU" sz="2000" b="0" dirty="0">
                <a:effectLst/>
                <a:latin typeface="Open Sans" charset="0"/>
                <a:ea typeface="Open Sans" charset="0"/>
                <a:cs typeface="Open Sans" charset="0"/>
              </a:rPr>
              <a:t>that there is one Thursday in a calendar week.</a:t>
            </a:r>
            <a:endParaRPr lang="en-AU" sz="2000" dirty="0">
              <a:effectLst/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4" name="Picture 12" descr="Phonics E Ea Ee Y Ey Calendar Week.ai - Teach Starter file">
            <a:extLst>
              <a:ext uri="{FF2B5EF4-FFF2-40B4-BE49-F238E27FC236}">
                <a16:creationId xmlns:a16="http://schemas.microsoft.com/office/drawing/2014/main" id="{A22788AB-8631-4382-98C1-0F39736BA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94" y="341892"/>
            <a:ext cx="1793054" cy="195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" action="ppaction://hlinkshowjump?jump=nextslide"/>
          </p:cNvPr>
          <p:cNvSpPr/>
          <p:nvPr/>
        </p:nvSpPr>
        <p:spPr>
          <a:xfrm>
            <a:off x="769393" y="4375230"/>
            <a:ext cx="2564116" cy="474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9D9BF46-05D0-4DCC-BBE0-DB0C03319A00}"/>
              </a:ext>
            </a:extLst>
          </p:cNvPr>
          <p:cNvSpPr txBox="1">
            <a:spLocks/>
          </p:cNvSpPr>
          <p:nvPr/>
        </p:nvSpPr>
        <p:spPr>
          <a:xfrm>
            <a:off x="250826" y="268427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71484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54347" y="278862"/>
            <a:ext cx="2269606" cy="3079361"/>
            <a:chOff x="8820151" y="2347546"/>
            <a:chExt cx="3096796" cy="4201678"/>
          </a:xfrm>
        </p:grpSpPr>
        <p:pic>
          <p:nvPicPr>
            <p:cNvPr id="6" name="Picture 5" descr="Jar - Teach Starter file">
              <a:extLst>
                <a:ext uri="{FF2B5EF4-FFF2-40B4-BE49-F238E27FC236}">
                  <a16:creationId xmlns:a16="http://schemas.microsoft.com/office/drawing/2014/main" id="{5D75F68E-A711-4A04-9701-598E0072F7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0151" y="2347546"/>
              <a:ext cx="3096796" cy="4201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D1FA66-FB27-455A-9FF0-055572CA923E}"/>
                </a:ext>
              </a:extLst>
            </p:cNvPr>
            <p:cNvSpPr/>
            <p:nvPr/>
          </p:nvSpPr>
          <p:spPr>
            <a:xfrm>
              <a:off x="9582590" y="5657357"/>
              <a:ext cx="413240" cy="44840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B8614EA-17B7-46A8-8DAA-080FB49DCD74}"/>
                </a:ext>
              </a:extLst>
            </p:cNvPr>
            <p:cNvSpPr/>
            <p:nvPr/>
          </p:nvSpPr>
          <p:spPr>
            <a:xfrm>
              <a:off x="10111856" y="5668888"/>
              <a:ext cx="413239" cy="44566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CF52D6A4-64CA-4055-B569-036E690B5278}"/>
                </a:ext>
              </a:extLst>
            </p:cNvPr>
            <p:cNvSpPr/>
            <p:nvPr/>
          </p:nvSpPr>
          <p:spPr>
            <a:xfrm>
              <a:off x="10637165" y="5657356"/>
              <a:ext cx="480184" cy="445669"/>
            </a:xfrm>
            <a:prstGeom prst="hexagon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Isosceles Triangle 5">
              <a:extLst>
                <a:ext uri="{FF2B5EF4-FFF2-40B4-BE49-F238E27FC236}">
                  <a16:creationId xmlns:a16="http://schemas.microsoft.com/office/drawing/2014/main" id="{45A94F56-14CA-4507-9694-A5BEC89EFCFB}"/>
                </a:ext>
              </a:extLst>
            </p:cNvPr>
            <p:cNvSpPr/>
            <p:nvPr/>
          </p:nvSpPr>
          <p:spPr>
            <a:xfrm>
              <a:off x="9524577" y="5052871"/>
              <a:ext cx="529266" cy="445669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78D7A66-489C-45B6-8760-C49D1E24EFBD}"/>
                </a:ext>
              </a:extLst>
            </p:cNvPr>
            <p:cNvSpPr/>
            <p:nvPr/>
          </p:nvSpPr>
          <p:spPr>
            <a:xfrm>
              <a:off x="10670637" y="5052872"/>
              <a:ext cx="413239" cy="44566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F4AA967-CEF8-4DD8-9414-EE18587214C3}"/>
                </a:ext>
              </a:extLst>
            </p:cNvPr>
            <p:cNvSpPr/>
            <p:nvPr/>
          </p:nvSpPr>
          <p:spPr>
            <a:xfrm>
              <a:off x="10111856" y="5052872"/>
              <a:ext cx="413239" cy="44566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9E8F47F2-FB5C-47D4-A0F3-5125853540F7}"/>
                </a:ext>
              </a:extLst>
            </p:cNvPr>
            <p:cNvSpPr/>
            <p:nvPr/>
          </p:nvSpPr>
          <p:spPr>
            <a:xfrm>
              <a:off x="9524577" y="4448385"/>
              <a:ext cx="480184" cy="445669"/>
            </a:xfrm>
            <a:prstGeom prst="hexagon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0E71D0-9D07-489C-92EF-8E97F30C353D}"/>
                </a:ext>
              </a:extLst>
            </p:cNvPr>
            <p:cNvSpPr/>
            <p:nvPr/>
          </p:nvSpPr>
          <p:spPr>
            <a:xfrm>
              <a:off x="10145760" y="4428504"/>
              <a:ext cx="413240" cy="44840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4A5032D-0EF2-4AA1-A3E2-6E365123B066}"/>
                </a:ext>
              </a:extLst>
            </p:cNvPr>
            <p:cNvSpPr/>
            <p:nvPr/>
          </p:nvSpPr>
          <p:spPr>
            <a:xfrm>
              <a:off x="10746989" y="4436169"/>
              <a:ext cx="413240" cy="44840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" name="Isosceles Triangle 21">
              <a:extLst>
                <a:ext uri="{FF2B5EF4-FFF2-40B4-BE49-F238E27FC236}">
                  <a16:creationId xmlns:a16="http://schemas.microsoft.com/office/drawing/2014/main" id="{1874B114-A56B-4AA0-AEB3-A7275FA08150}"/>
                </a:ext>
              </a:extLst>
            </p:cNvPr>
            <p:cNvSpPr/>
            <p:nvPr/>
          </p:nvSpPr>
          <p:spPr>
            <a:xfrm>
              <a:off x="10688976" y="3826945"/>
              <a:ext cx="529266" cy="445669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7F9D4F1C-1923-4BFF-B438-8E405606D95D}"/>
                </a:ext>
              </a:extLst>
            </p:cNvPr>
            <p:cNvSpPr/>
            <p:nvPr/>
          </p:nvSpPr>
          <p:spPr>
            <a:xfrm>
              <a:off x="9524577" y="3817340"/>
              <a:ext cx="480184" cy="445669"/>
            </a:xfrm>
            <a:prstGeom prst="hexagon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8198F569-F09D-442B-821F-B40E30795F33}"/>
                </a:ext>
              </a:extLst>
            </p:cNvPr>
            <p:cNvSpPr/>
            <p:nvPr/>
          </p:nvSpPr>
          <p:spPr>
            <a:xfrm>
              <a:off x="10145760" y="3817341"/>
              <a:ext cx="480184" cy="445669"/>
            </a:xfrm>
            <a:prstGeom prst="hexagon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5F1CC90-FB2E-41E6-B632-9FDEF1C458A1}"/>
                </a:ext>
              </a:extLst>
            </p:cNvPr>
            <p:cNvSpPr/>
            <p:nvPr/>
          </p:nvSpPr>
          <p:spPr>
            <a:xfrm>
              <a:off x="9558049" y="3210115"/>
              <a:ext cx="413240" cy="44840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7C3700E-2620-4D1E-940A-8EF36F1C6749}"/>
                </a:ext>
              </a:extLst>
            </p:cNvPr>
            <p:cNvSpPr/>
            <p:nvPr/>
          </p:nvSpPr>
          <p:spPr>
            <a:xfrm>
              <a:off x="10169255" y="3210115"/>
              <a:ext cx="413239" cy="44566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Isosceles Triangle 26">
              <a:extLst>
                <a:ext uri="{FF2B5EF4-FFF2-40B4-BE49-F238E27FC236}">
                  <a16:creationId xmlns:a16="http://schemas.microsoft.com/office/drawing/2014/main" id="{FCAF5E8E-0A4C-4F5B-95F7-825C7D84E260}"/>
                </a:ext>
              </a:extLst>
            </p:cNvPr>
            <p:cNvSpPr/>
            <p:nvPr/>
          </p:nvSpPr>
          <p:spPr>
            <a:xfrm>
              <a:off x="10683148" y="3212378"/>
              <a:ext cx="529266" cy="445669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2" name="Rectangle 21">
            <a:hlinkClick r:id="" action="ppaction://hlinkshowjump?jump=nextslide">
              <a:snd r:embed="rId4" name="Chimes.wav"/>
            </a:hlinkClick>
          </p:cNvPr>
          <p:cNvSpPr/>
          <p:nvPr/>
        </p:nvSpPr>
        <p:spPr>
          <a:xfrm>
            <a:off x="6528125" y="4472760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23" name="Rectangle 22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6528125" y="670126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24" name="Rectangle 23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6528122" y="2594621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7EBAB78-320A-4B93-AFAB-55F8BB1ABFEC}"/>
              </a:ext>
            </a:extLst>
          </p:cNvPr>
          <p:cNvSpPr txBox="1">
            <a:spLocks/>
          </p:cNvSpPr>
          <p:nvPr/>
        </p:nvSpPr>
        <p:spPr>
          <a:xfrm>
            <a:off x="769393" y="4362892"/>
            <a:ext cx="4839670" cy="1323439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dirty="0">
                <a:effectLst/>
                <a:latin typeface="Open Sans" charset="0"/>
                <a:ea typeface="Open Sans" charset="0"/>
                <a:cs typeface="Open Sans" charset="0"/>
              </a:rPr>
              <a:t>Aliya placed her hand in the jar and picked one shape without looking. What is the probability she selected a square?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B5FF069-5077-490E-A633-EDAF261175C5}"/>
              </a:ext>
            </a:extLst>
          </p:cNvPr>
          <p:cNvSpPr txBox="1">
            <a:spLocks/>
          </p:cNvSpPr>
          <p:nvPr/>
        </p:nvSpPr>
        <p:spPr>
          <a:xfrm>
            <a:off x="250826" y="251649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39493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/>
              <p:cNvSpPr txBox="1">
                <a:spLocks/>
              </p:cNvSpPr>
              <p:nvPr/>
            </p:nvSpPr>
            <p:spPr>
              <a:xfrm>
                <a:off x="769393" y="3425343"/>
                <a:ext cx="4839670" cy="752752"/>
              </a:xfrm>
              <a:prstGeom prst="rect">
                <a:avLst/>
              </a:prstGeom>
              <a:effectLst/>
            </p:spPr>
            <p:txBody>
              <a:bodyPr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750" b="1" i="0" kern="1200">
                    <a:solidFill>
                      <a:schemeClr val="bg1"/>
                    </a:solidFill>
                    <a:effectLst>
                      <a:outerShdw dist="25400" dir="2700000" algn="tl" rotWithShape="0">
                        <a:srgbClr val="48A962"/>
                      </a:outerShdw>
                    </a:effectLst>
                    <a:latin typeface="Open Sans Semibold" charset="0"/>
                    <a:ea typeface="Open Sans Semibold" charset="0"/>
                    <a:cs typeface="Open Sans Semibold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1" i="0" kern="1200">
                    <a:solidFill>
                      <a:schemeClr val="bg1"/>
                    </a:solidFill>
                    <a:effectLst>
                      <a:outerShdw dist="25400" dir="2700000" algn="tl" rotWithShape="0">
                        <a:srgbClr val="895EA7"/>
                      </a:outerShdw>
                    </a:effectLst>
                    <a:latin typeface="Open Sans Semibold" charset="0"/>
                    <a:ea typeface="Open Sans Semibold" charset="0"/>
                    <a:cs typeface="Open Sans Semibold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1" i="0" kern="1200">
                    <a:solidFill>
                      <a:schemeClr val="bg1"/>
                    </a:solidFill>
                    <a:effectLst>
                      <a:outerShdw dist="25400" dir="2700000" algn="tl" rotWithShape="0">
                        <a:srgbClr val="895EA7"/>
                      </a:outerShdw>
                    </a:effectLst>
                    <a:latin typeface="Open Sans Semibold" charset="0"/>
                    <a:ea typeface="Open Sans Semibold" charset="0"/>
                    <a:cs typeface="Open Sans Semibold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1" i="0" kern="1200">
                    <a:solidFill>
                      <a:schemeClr val="bg1"/>
                    </a:solidFill>
                    <a:effectLst>
                      <a:outerShdw dist="25400" dir="2700000" algn="tl" rotWithShape="0">
                        <a:srgbClr val="895EA7"/>
                      </a:outerShdw>
                    </a:effectLst>
                    <a:latin typeface="Open Sans Semibold" charset="0"/>
                    <a:ea typeface="Open Sans Semibold" charset="0"/>
                    <a:cs typeface="Open Sans Semibold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1" i="0" kern="1200">
                    <a:solidFill>
                      <a:schemeClr val="bg1"/>
                    </a:solidFill>
                    <a:effectLst>
                      <a:outerShdw dist="25400" dir="2700000" algn="tl" rotWithShape="0">
                        <a:srgbClr val="895EA7"/>
                      </a:outerShdw>
                    </a:effectLst>
                    <a:latin typeface="Open Sans Semibold" charset="0"/>
                    <a:ea typeface="Open Sans Semibold" charset="0"/>
                    <a:cs typeface="Open Sans Semibold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2000" b="0" dirty="0">
                    <a:effectLst/>
                    <a:latin typeface="Open Sans" charset="0"/>
                    <a:ea typeface="Open Sans" charset="0"/>
                    <a:cs typeface="Open Sans" charset="0"/>
                  </a:rPr>
                  <a:t>The probability of selecting a square at random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U" sz="2000" b="0" i="1" smtClean="0">
                            <a:effectLst/>
                            <a:latin typeface="Cambria Math" panose="02040503050406030204" pitchFamily="18" charset="0"/>
                            <a:ea typeface="Open Sans" charset="0"/>
                            <a:cs typeface="Open Sans" charset="0"/>
                          </a:rPr>
                        </m:ctrlPr>
                      </m:fPr>
                      <m:num>
                        <m:r>
                          <a:rPr lang="en-AU" sz="2000" b="1" i="0" smtClean="0">
                            <a:effectLst/>
                            <a:latin typeface="Cambria Math" charset="0"/>
                            <a:ea typeface="Open Sans" charset="0"/>
                            <a:cs typeface="Open Sans" charset="0"/>
                          </a:rPr>
                          <m:t>𝟒</m:t>
                        </m:r>
                      </m:num>
                      <m:den>
                        <m:r>
                          <a:rPr lang="en-AU" sz="2000" b="1" i="0" smtClean="0">
                            <a:effectLst/>
                            <a:latin typeface="Cambria Math" charset="0"/>
                            <a:ea typeface="Open Sans" charset="0"/>
                            <a:cs typeface="Open Sans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AU" sz="2000" dirty="0">
                    <a:effectLst/>
                    <a:latin typeface="Open Sans" charset="0"/>
                    <a:ea typeface="Open Sans" charset="0"/>
                    <a:cs typeface="Open Sans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5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393" y="3425343"/>
                <a:ext cx="4839670" cy="752752"/>
              </a:xfrm>
              <a:prstGeom prst="rect">
                <a:avLst/>
              </a:prstGeom>
              <a:blipFill>
                <a:blip r:embed="rId3"/>
                <a:stretch>
                  <a:fillRect l="-1259" t="-4878" r="-1008" b="-17886"/>
                </a:stretch>
              </a:blipFill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680016" y="278862"/>
            <a:ext cx="1605984" cy="2178971"/>
            <a:chOff x="8820151" y="2347546"/>
            <a:chExt cx="3096796" cy="4201678"/>
          </a:xfrm>
        </p:grpSpPr>
        <p:pic>
          <p:nvPicPr>
            <p:cNvPr id="7" name="Picture 6" descr="Jar - Teach Starter file">
              <a:extLst>
                <a:ext uri="{FF2B5EF4-FFF2-40B4-BE49-F238E27FC236}">
                  <a16:creationId xmlns:a16="http://schemas.microsoft.com/office/drawing/2014/main" id="{5D75F68E-A711-4A04-9701-598E0072F7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0151" y="2347546"/>
              <a:ext cx="3096796" cy="4201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D1FA66-FB27-455A-9FF0-055572CA923E}"/>
                </a:ext>
              </a:extLst>
            </p:cNvPr>
            <p:cNvSpPr/>
            <p:nvPr/>
          </p:nvSpPr>
          <p:spPr>
            <a:xfrm>
              <a:off x="9582590" y="5657357"/>
              <a:ext cx="413240" cy="44840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B8614EA-17B7-46A8-8DAA-080FB49DCD74}"/>
                </a:ext>
              </a:extLst>
            </p:cNvPr>
            <p:cNvSpPr/>
            <p:nvPr/>
          </p:nvSpPr>
          <p:spPr>
            <a:xfrm>
              <a:off x="10111856" y="5668888"/>
              <a:ext cx="413239" cy="44566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CF52D6A4-64CA-4055-B569-036E690B5278}"/>
                </a:ext>
              </a:extLst>
            </p:cNvPr>
            <p:cNvSpPr/>
            <p:nvPr/>
          </p:nvSpPr>
          <p:spPr>
            <a:xfrm>
              <a:off x="10637165" y="5657356"/>
              <a:ext cx="480184" cy="445669"/>
            </a:xfrm>
            <a:prstGeom prst="hexagon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Isosceles Triangle 5">
              <a:extLst>
                <a:ext uri="{FF2B5EF4-FFF2-40B4-BE49-F238E27FC236}">
                  <a16:creationId xmlns:a16="http://schemas.microsoft.com/office/drawing/2014/main" id="{45A94F56-14CA-4507-9694-A5BEC89EFCFB}"/>
                </a:ext>
              </a:extLst>
            </p:cNvPr>
            <p:cNvSpPr/>
            <p:nvPr/>
          </p:nvSpPr>
          <p:spPr>
            <a:xfrm>
              <a:off x="9524577" y="5052871"/>
              <a:ext cx="529266" cy="445669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78D7A66-489C-45B6-8760-C49D1E24EFBD}"/>
                </a:ext>
              </a:extLst>
            </p:cNvPr>
            <p:cNvSpPr/>
            <p:nvPr/>
          </p:nvSpPr>
          <p:spPr>
            <a:xfrm>
              <a:off x="10670637" y="5052872"/>
              <a:ext cx="413239" cy="44566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F4AA967-CEF8-4DD8-9414-EE18587214C3}"/>
                </a:ext>
              </a:extLst>
            </p:cNvPr>
            <p:cNvSpPr/>
            <p:nvPr/>
          </p:nvSpPr>
          <p:spPr>
            <a:xfrm>
              <a:off x="10111856" y="5052872"/>
              <a:ext cx="413239" cy="44566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9E8F47F2-FB5C-47D4-A0F3-5125853540F7}"/>
                </a:ext>
              </a:extLst>
            </p:cNvPr>
            <p:cNvSpPr/>
            <p:nvPr/>
          </p:nvSpPr>
          <p:spPr>
            <a:xfrm>
              <a:off x="9524577" y="4448385"/>
              <a:ext cx="480184" cy="445669"/>
            </a:xfrm>
            <a:prstGeom prst="hexagon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0E71D0-9D07-489C-92EF-8E97F30C353D}"/>
                </a:ext>
              </a:extLst>
            </p:cNvPr>
            <p:cNvSpPr/>
            <p:nvPr/>
          </p:nvSpPr>
          <p:spPr>
            <a:xfrm>
              <a:off x="10145760" y="4428504"/>
              <a:ext cx="413240" cy="44840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4A5032D-0EF2-4AA1-A3E2-6E365123B066}"/>
                </a:ext>
              </a:extLst>
            </p:cNvPr>
            <p:cNvSpPr/>
            <p:nvPr/>
          </p:nvSpPr>
          <p:spPr>
            <a:xfrm>
              <a:off x="10746989" y="4436169"/>
              <a:ext cx="413240" cy="44840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" name="Isosceles Triangle 21">
              <a:extLst>
                <a:ext uri="{FF2B5EF4-FFF2-40B4-BE49-F238E27FC236}">
                  <a16:creationId xmlns:a16="http://schemas.microsoft.com/office/drawing/2014/main" id="{1874B114-A56B-4AA0-AEB3-A7275FA08150}"/>
                </a:ext>
              </a:extLst>
            </p:cNvPr>
            <p:cNvSpPr/>
            <p:nvPr/>
          </p:nvSpPr>
          <p:spPr>
            <a:xfrm>
              <a:off x="10688976" y="3826945"/>
              <a:ext cx="529266" cy="445669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7F9D4F1C-1923-4BFF-B438-8E405606D95D}"/>
                </a:ext>
              </a:extLst>
            </p:cNvPr>
            <p:cNvSpPr/>
            <p:nvPr/>
          </p:nvSpPr>
          <p:spPr>
            <a:xfrm>
              <a:off x="9524577" y="3817340"/>
              <a:ext cx="480184" cy="445669"/>
            </a:xfrm>
            <a:prstGeom prst="hexagon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8198F569-F09D-442B-821F-B40E30795F33}"/>
                </a:ext>
              </a:extLst>
            </p:cNvPr>
            <p:cNvSpPr/>
            <p:nvPr/>
          </p:nvSpPr>
          <p:spPr>
            <a:xfrm>
              <a:off x="10145760" y="3817341"/>
              <a:ext cx="480184" cy="445669"/>
            </a:xfrm>
            <a:prstGeom prst="hexagon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5F1CC90-FB2E-41E6-B632-9FDEF1C458A1}"/>
                </a:ext>
              </a:extLst>
            </p:cNvPr>
            <p:cNvSpPr/>
            <p:nvPr/>
          </p:nvSpPr>
          <p:spPr>
            <a:xfrm>
              <a:off x="9558049" y="3210115"/>
              <a:ext cx="413240" cy="44840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7C3700E-2620-4D1E-940A-8EF36F1C6749}"/>
                </a:ext>
              </a:extLst>
            </p:cNvPr>
            <p:cNvSpPr/>
            <p:nvPr/>
          </p:nvSpPr>
          <p:spPr>
            <a:xfrm>
              <a:off x="10169255" y="3210115"/>
              <a:ext cx="413239" cy="44566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" name="Isosceles Triangle 26">
              <a:extLst>
                <a:ext uri="{FF2B5EF4-FFF2-40B4-BE49-F238E27FC236}">
                  <a16:creationId xmlns:a16="http://schemas.microsoft.com/office/drawing/2014/main" id="{FCAF5E8E-0A4C-4F5B-95F7-825C7D84E260}"/>
                </a:ext>
              </a:extLst>
            </p:cNvPr>
            <p:cNvSpPr/>
            <p:nvPr/>
          </p:nvSpPr>
          <p:spPr>
            <a:xfrm>
              <a:off x="10683148" y="3212378"/>
              <a:ext cx="529266" cy="445669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769393" y="4375230"/>
            <a:ext cx="2564116" cy="474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D1F0F01-A335-4FB3-A97F-8D47FE9D2EB4}"/>
              </a:ext>
            </a:extLst>
          </p:cNvPr>
          <p:cNvSpPr txBox="1">
            <a:spLocks/>
          </p:cNvSpPr>
          <p:nvPr/>
        </p:nvSpPr>
        <p:spPr>
          <a:xfrm>
            <a:off x="250826" y="268427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53983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48E61BE-4195-4454-A4F7-1F0801DE8E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804146"/>
              </p:ext>
            </p:extLst>
          </p:nvPr>
        </p:nvGraphicFramePr>
        <p:xfrm>
          <a:off x="921793" y="679337"/>
          <a:ext cx="3703371" cy="23779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0150">
                  <a:extLst>
                    <a:ext uri="{9D8B030D-6E8A-4147-A177-3AD203B41FA5}">
                      <a16:colId xmlns:a16="http://schemas.microsoft.com/office/drawing/2014/main" val="4225786909"/>
                    </a:ext>
                  </a:extLst>
                </a:gridCol>
                <a:gridCol w="2733221">
                  <a:extLst>
                    <a:ext uri="{9D8B030D-6E8A-4147-A177-3AD203B41FA5}">
                      <a16:colId xmlns:a16="http://schemas.microsoft.com/office/drawing/2014/main" val="3612621966"/>
                    </a:ext>
                  </a:extLst>
                </a:gridCol>
              </a:tblGrid>
              <a:tr h="440897">
                <a:tc>
                  <a:txBody>
                    <a:bodyPr/>
                    <a:lstStyle/>
                    <a:p>
                      <a:r>
                        <a:rPr lang="en-AU" sz="2300" dirty="0">
                          <a:solidFill>
                            <a:schemeClr val="tx1"/>
                          </a:solidFill>
                        </a:rPr>
                        <a:t>Eyes</a:t>
                      </a:r>
                    </a:p>
                  </a:txBody>
                  <a:tcPr marL="88179" marR="88179" marT="44090" marB="440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300" dirty="0">
                          <a:solidFill>
                            <a:schemeClr val="tx1"/>
                          </a:solidFill>
                        </a:rPr>
                        <a:t>Number of students</a:t>
                      </a:r>
                    </a:p>
                  </a:txBody>
                  <a:tcPr marL="88179" marR="88179" marT="44090" marB="440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424632"/>
                  </a:ext>
                </a:extLst>
              </a:tr>
              <a:tr h="484255">
                <a:tc>
                  <a:txBody>
                    <a:bodyPr/>
                    <a:lstStyle/>
                    <a:p>
                      <a:r>
                        <a:rPr lang="en-AU" sz="2300" dirty="0"/>
                        <a:t>Blue</a:t>
                      </a:r>
                    </a:p>
                  </a:txBody>
                  <a:tcPr marL="88179" marR="88179" marT="44090" marB="44090"/>
                </a:tc>
                <a:tc>
                  <a:txBody>
                    <a:bodyPr/>
                    <a:lstStyle/>
                    <a:p>
                      <a:r>
                        <a:rPr lang="en-AU" sz="2300" dirty="0"/>
                        <a:t>9</a:t>
                      </a:r>
                    </a:p>
                  </a:txBody>
                  <a:tcPr marL="88179" marR="88179" marT="44090" marB="44090"/>
                </a:tc>
                <a:extLst>
                  <a:ext uri="{0D108BD9-81ED-4DB2-BD59-A6C34878D82A}">
                    <a16:rowId xmlns:a16="http://schemas.microsoft.com/office/drawing/2014/main" val="1835099552"/>
                  </a:ext>
                </a:extLst>
              </a:tr>
              <a:tr h="484255">
                <a:tc>
                  <a:txBody>
                    <a:bodyPr/>
                    <a:lstStyle/>
                    <a:p>
                      <a:r>
                        <a:rPr lang="en-AU" sz="2300" dirty="0"/>
                        <a:t>Hazel</a:t>
                      </a:r>
                    </a:p>
                  </a:txBody>
                  <a:tcPr marL="88179" marR="88179" marT="44090" marB="44090"/>
                </a:tc>
                <a:tc>
                  <a:txBody>
                    <a:bodyPr/>
                    <a:lstStyle/>
                    <a:p>
                      <a:r>
                        <a:rPr lang="en-AU" sz="2300" dirty="0"/>
                        <a:t>3</a:t>
                      </a:r>
                    </a:p>
                  </a:txBody>
                  <a:tcPr marL="88179" marR="88179" marT="44090" marB="44090"/>
                </a:tc>
                <a:extLst>
                  <a:ext uri="{0D108BD9-81ED-4DB2-BD59-A6C34878D82A}">
                    <a16:rowId xmlns:a16="http://schemas.microsoft.com/office/drawing/2014/main" val="3639240122"/>
                  </a:ext>
                </a:extLst>
              </a:tr>
              <a:tr h="484255">
                <a:tc>
                  <a:txBody>
                    <a:bodyPr/>
                    <a:lstStyle/>
                    <a:p>
                      <a:r>
                        <a:rPr lang="en-AU" sz="2300" dirty="0"/>
                        <a:t>Green</a:t>
                      </a:r>
                    </a:p>
                  </a:txBody>
                  <a:tcPr marL="88179" marR="88179" marT="44090" marB="44090"/>
                </a:tc>
                <a:tc>
                  <a:txBody>
                    <a:bodyPr/>
                    <a:lstStyle/>
                    <a:p>
                      <a:r>
                        <a:rPr lang="en-AU" sz="2300" dirty="0"/>
                        <a:t>8</a:t>
                      </a:r>
                    </a:p>
                  </a:txBody>
                  <a:tcPr marL="88179" marR="88179" marT="44090" marB="44090"/>
                </a:tc>
                <a:extLst>
                  <a:ext uri="{0D108BD9-81ED-4DB2-BD59-A6C34878D82A}">
                    <a16:rowId xmlns:a16="http://schemas.microsoft.com/office/drawing/2014/main" val="2026513516"/>
                  </a:ext>
                </a:extLst>
              </a:tr>
              <a:tr h="484255">
                <a:tc>
                  <a:txBody>
                    <a:bodyPr/>
                    <a:lstStyle/>
                    <a:p>
                      <a:r>
                        <a:rPr lang="en-AU" sz="2300" dirty="0"/>
                        <a:t>Brown</a:t>
                      </a:r>
                    </a:p>
                  </a:txBody>
                  <a:tcPr marL="88179" marR="88179" marT="44090" marB="44090"/>
                </a:tc>
                <a:tc>
                  <a:txBody>
                    <a:bodyPr/>
                    <a:lstStyle/>
                    <a:p>
                      <a:r>
                        <a:rPr lang="en-AU" sz="2300" dirty="0"/>
                        <a:t>6</a:t>
                      </a:r>
                    </a:p>
                  </a:txBody>
                  <a:tcPr marL="88179" marR="88179" marT="44090" marB="44090"/>
                </a:tc>
                <a:extLst>
                  <a:ext uri="{0D108BD9-81ED-4DB2-BD59-A6C34878D82A}">
                    <a16:rowId xmlns:a16="http://schemas.microsoft.com/office/drawing/2014/main" val="3808372067"/>
                  </a:ext>
                </a:extLst>
              </a:tr>
            </a:tbl>
          </a:graphicData>
        </a:graphic>
      </p:graphicFrame>
      <p:sp>
        <p:nvSpPr>
          <p:cNvPr id="5" name="Rectangle 4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6528122" y="680080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6" name="Rectangle 5">
            <a:hlinkClick r:id="" action="ppaction://noaction">
              <a:snd r:embed="rId4" name="Wrong-answer-sound-effect.wav"/>
            </a:hlinkClick>
          </p:cNvPr>
          <p:cNvSpPr/>
          <p:nvPr/>
        </p:nvSpPr>
        <p:spPr>
          <a:xfrm>
            <a:off x="6528122" y="2598433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7" name="Rectangle 6">
            <a:hlinkClick r:id="" action="ppaction://noaction">
              <a:snd r:embed="rId4" name="Wrong-answer-sound-effect.wav"/>
            </a:hlinkClick>
          </p:cNvPr>
          <p:cNvSpPr/>
          <p:nvPr/>
        </p:nvSpPr>
        <p:spPr>
          <a:xfrm>
            <a:off x="6528122" y="4471920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0C76CD5-E636-4D68-8F32-A4A69E91C217}"/>
              </a:ext>
            </a:extLst>
          </p:cNvPr>
          <p:cNvSpPr txBox="1">
            <a:spLocks/>
          </p:cNvSpPr>
          <p:nvPr/>
        </p:nvSpPr>
        <p:spPr>
          <a:xfrm>
            <a:off x="769393" y="4362892"/>
            <a:ext cx="4839670" cy="707886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dirty="0">
                <a:effectLst/>
                <a:latin typeface="Open Sans" charset="0"/>
                <a:ea typeface="Open Sans" charset="0"/>
                <a:cs typeface="Open Sans" charset="0"/>
              </a:rPr>
              <a:t>What is the probability that a child with blue eyes is chosen at random?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EEAEE0F-67CE-447E-9977-0A6A8B2A8F60}"/>
              </a:ext>
            </a:extLst>
          </p:cNvPr>
          <p:cNvSpPr txBox="1">
            <a:spLocks/>
          </p:cNvSpPr>
          <p:nvPr/>
        </p:nvSpPr>
        <p:spPr>
          <a:xfrm>
            <a:off x="250826" y="251649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95759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2"/>
              <p:cNvSpPr txBox="1">
                <a:spLocks/>
              </p:cNvSpPr>
              <p:nvPr/>
            </p:nvSpPr>
            <p:spPr>
              <a:xfrm>
                <a:off x="769393" y="3425343"/>
                <a:ext cx="4839670" cy="752752"/>
              </a:xfrm>
              <a:prstGeom prst="rect">
                <a:avLst/>
              </a:prstGeom>
              <a:effectLst/>
            </p:spPr>
            <p:txBody>
              <a:bodyPr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750" b="1" i="0" kern="1200">
                    <a:solidFill>
                      <a:schemeClr val="bg1"/>
                    </a:solidFill>
                    <a:effectLst>
                      <a:outerShdw dist="25400" dir="2700000" algn="tl" rotWithShape="0">
                        <a:srgbClr val="48A962"/>
                      </a:outerShdw>
                    </a:effectLst>
                    <a:latin typeface="Open Sans Semibold" charset="0"/>
                    <a:ea typeface="Open Sans Semibold" charset="0"/>
                    <a:cs typeface="Open Sans Semibold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1" i="0" kern="1200">
                    <a:solidFill>
                      <a:schemeClr val="bg1"/>
                    </a:solidFill>
                    <a:effectLst>
                      <a:outerShdw dist="25400" dir="2700000" algn="tl" rotWithShape="0">
                        <a:srgbClr val="895EA7"/>
                      </a:outerShdw>
                    </a:effectLst>
                    <a:latin typeface="Open Sans Semibold" charset="0"/>
                    <a:ea typeface="Open Sans Semibold" charset="0"/>
                    <a:cs typeface="Open Sans Semibold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1" i="0" kern="1200">
                    <a:solidFill>
                      <a:schemeClr val="bg1"/>
                    </a:solidFill>
                    <a:effectLst>
                      <a:outerShdw dist="25400" dir="2700000" algn="tl" rotWithShape="0">
                        <a:srgbClr val="895EA7"/>
                      </a:outerShdw>
                    </a:effectLst>
                    <a:latin typeface="Open Sans Semibold" charset="0"/>
                    <a:ea typeface="Open Sans Semibold" charset="0"/>
                    <a:cs typeface="Open Sans Semibold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1" i="0" kern="1200">
                    <a:solidFill>
                      <a:schemeClr val="bg1"/>
                    </a:solidFill>
                    <a:effectLst>
                      <a:outerShdw dist="25400" dir="2700000" algn="tl" rotWithShape="0">
                        <a:srgbClr val="895EA7"/>
                      </a:outerShdw>
                    </a:effectLst>
                    <a:latin typeface="Open Sans Semibold" charset="0"/>
                    <a:ea typeface="Open Sans Semibold" charset="0"/>
                    <a:cs typeface="Open Sans Semibold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1" i="0" kern="1200">
                    <a:solidFill>
                      <a:schemeClr val="bg1"/>
                    </a:solidFill>
                    <a:effectLst>
                      <a:outerShdw dist="25400" dir="2700000" algn="tl" rotWithShape="0">
                        <a:srgbClr val="895EA7"/>
                      </a:outerShdw>
                    </a:effectLst>
                    <a:latin typeface="Open Sans Semibold" charset="0"/>
                    <a:ea typeface="Open Sans Semibold" charset="0"/>
                    <a:cs typeface="Open Sans Semibold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2000" b="0" dirty="0">
                    <a:effectLst/>
                    <a:latin typeface="Open Sans" charset="0"/>
                    <a:ea typeface="Open Sans" charset="0"/>
                    <a:cs typeface="Open Sans" charset="0"/>
                  </a:rPr>
                  <a:t>The probability of a child with blue eyes being selected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U" sz="2000" i="1" smtClean="0">
                            <a:effectLst/>
                            <a:latin typeface="Cambria Math" panose="02040503050406030204" pitchFamily="18" charset="0"/>
                            <a:ea typeface="Open Sans" charset="0"/>
                            <a:cs typeface="Open Sans" charset="0"/>
                          </a:rPr>
                        </m:ctrlPr>
                      </m:fPr>
                      <m:num>
                        <m:r>
                          <a:rPr lang="en-AU" sz="2000" b="1" i="0" smtClean="0">
                            <a:effectLst/>
                            <a:latin typeface="Cambria Math" charset="0"/>
                            <a:ea typeface="Open Sans" charset="0"/>
                            <a:cs typeface="Open Sans" charset="0"/>
                          </a:rPr>
                          <m:t>𝟗</m:t>
                        </m:r>
                      </m:num>
                      <m:den>
                        <m:r>
                          <a:rPr lang="en-AU" sz="2000" b="1" i="0" smtClean="0">
                            <a:effectLst/>
                            <a:latin typeface="Cambria Math" charset="0"/>
                            <a:ea typeface="Open Sans" charset="0"/>
                            <a:cs typeface="Open Sans" charset="0"/>
                          </a:rPr>
                          <m:t>𝟐𝟔</m:t>
                        </m:r>
                      </m:den>
                    </m:f>
                  </m:oMath>
                </a14:m>
                <a:r>
                  <a:rPr lang="en-AU" sz="2000" dirty="0">
                    <a:effectLst/>
                    <a:latin typeface="Open Sans" charset="0"/>
                    <a:ea typeface="Open Sans" charset="0"/>
                    <a:cs typeface="Open Sans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4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393" y="3425343"/>
                <a:ext cx="4839670" cy="752752"/>
              </a:xfrm>
              <a:prstGeom prst="rect">
                <a:avLst/>
              </a:prstGeom>
              <a:blipFill>
                <a:blip r:embed="rId3"/>
                <a:stretch>
                  <a:fillRect l="-1259" t="-4878" b="-17886"/>
                </a:stretch>
              </a:blipFill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48E61BE-4195-4454-A4F7-1F0801DE8E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863983"/>
              </p:ext>
            </p:extLst>
          </p:nvPr>
        </p:nvGraphicFramePr>
        <p:xfrm>
          <a:off x="921794" y="802082"/>
          <a:ext cx="2331770" cy="1497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0840">
                  <a:extLst>
                    <a:ext uri="{9D8B030D-6E8A-4147-A177-3AD203B41FA5}">
                      <a16:colId xmlns:a16="http://schemas.microsoft.com/office/drawing/2014/main" val="4225786909"/>
                    </a:ext>
                  </a:extLst>
                </a:gridCol>
                <a:gridCol w="1720930">
                  <a:extLst>
                    <a:ext uri="{9D8B030D-6E8A-4147-A177-3AD203B41FA5}">
                      <a16:colId xmlns:a16="http://schemas.microsoft.com/office/drawing/2014/main" val="3612621966"/>
                    </a:ext>
                  </a:extLst>
                </a:gridCol>
              </a:tblGrid>
              <a:tr h="277604">
                <a:tc>
                  <a:txBody>
                    <a:bodyPr/>
                    <a:lstStyle/>
                    <a:p>
                      <a:r>
                        <a:rPr lang="en-AU" sz="1400" dirty="0">
                          <a:solidFill>
                            <a:schemeClr val="tx1"/>
                          </a:solidFill>
                        </a:rPr>
                        <a:t>Eyes</a:t>
                      </a:r>
                    </a:p>
                  </a:txBody>
                  <a:tcPr marL="55521" marR="55521" marT="27761" marB="27761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>
                          <a:solidFill>
                            <a:schemeClr val="tx1"/>
                          </a:solidFill>
                        </a:rPr>
                        <a:t>Number of students</a:t>
                      </a:r>
                    </a:p>
                  </a:txBody>
                  <a:tcPr marL="55521" marR="55521" marT="27761" marB="27761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424632"/>
                  </a:ext>
                </a:extLst>
              </a:tr>
              <a:tr h="304904">
                <a:tc>
                  <a:txBody>
                    <a:bodyPr/>
                    <a:lstStyle/>
                    <a:p>
                      <a:r>
                        <a:rPr lang="en-AU" sz="1400" dirty="0"/>
                        <a:t>Blue</a:t>
                      </a:r>
                    </a:p>
                  </a:txBody>
                  <a:tcPr marL="55521" marR="55521" marT="27761" marB="27761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9</a:t>
                      </a:r>
                    </a:p>
                  </a:txBody>
                  <a:tcPr marL="55521" marR="55521" marT="27761" marB="27761"/>
                </a:tc>
                <a:extLst>
                  <a:ext uri="{0D108BD9-81ED-4DB2-BD59-A6C34878D82A}">
                    <a16:rowId xmlns:a16="http://schemas.microsoft.com/office/drawing/2014/main" val="1835099552"/>
                  </a:ext>
                </a:extLst>
              </a:tr>
              <a:tr h="304904">
                <a:tc>
                  <a:txBody>
                    <a:bodyPr/>
                    <a:lstStyle/>
                    <a:p>
                      <a:r>
                        <a:rPr lang="en-AU" sz="1400" dirty="0"/>
                        <a:t>Hazel</a:t>
                      </a:r>
                    </a:p>
                  </a:txBody>
                  <a:tcPr marL="55521" marR="55521" marT="27761" marB="27761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3</a:t>
                      </a:r>
                    </a:p>
                  </a:txBody>
                  <a:tcPr marL="55521" marR="55521" marT="27761" marB="27761"/>
                </a:tc>
                <a:extLst>
                  <a:ext uri="{0D108BD9-81ED-4DB2-BD59-A6C34878D82A}">
                    <a16:rowId xmlns:a16="http://schemas.microsoft.com/office/drawing/2014/main" val="3639240122"/>
                  </a:ext>
                </a:extLst>
              </a:tr>
              <a:tr h="304904">
                <a:tc>
                  <a:txBody>
                    <a:bodyPr/>
                    <a:lstStyle/>
                    <a:p>
                      <a:r>
                        <a:rPr lang="en-AU" sz="1400" dirty="0"/>
                        <a:t>Green</a:t>
                      </a:r>
                    </a:p>
                  </a:txBody>
                  <a:tcPr marL="55521" marR="55521" marT="27761" marB="27761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8</a:t>
                      </a:r>
                    </a:p>
                  </a:txBody>
                  <a:tcPr marL="55521" marR="55521" marT="27761" marB="27761"/>
                </a:tc>
                <a:extLst>
                  <a:ext uri="{0D108BD9-81ED-4DB2-BD59-A6C34878D82A}">
                    <a16:rowId xmlns:a16="http://schemas.microsoft.com/office/drawing/2014/main" val="2026513516"/>
                  </a:ext>
                </a:extLst>
              </a:tr>
              <a:tr h="304904">
                <a:tc>
                  <a:txBody>
                    <a:bodyPr/>
                    <a:lstStyle/>
                    <a:p>
                      <a:r>
                        <a:rPr lang="en-AU" sz="1400" dirty="0"/>
                        <a:t>Brown</a:t>
                      </a:r>
                    </a:p>
                  </a:txBody>
                  <a:tcPr marL="55521" marR="55521" marT="27761" marB="27761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6</a:t>
                      </a:r>
                    </a:p>
                  </a:txBody>
                  <a:tcPr marL="55521" marR="55521" marT="27761" marB="27761"/>
                </a:tc>
                <a:extLst>
                  <a:ext uri="{0D108BD9-81ED-4DB2-BD59-A6C34878D82A}">
                    <a16:rowId xmlns:a16="http://schemas.microsoft.com/office/drawing/2014/main" val="3808372067"/>
                  </a:ext>
                </a:extLst>
              </a:tr>
            </a:tbl>
          </a:graphicData>
        </a:graphic>
      </p:graphicFrame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FC2A19C-2126-4C32-B993-41AC288D9FF3}"/>
              </a:ext>
            </a:extLst>
          </p:cNvPr>
          <p:cNvSpPr txBox="1">
            <a:spLocks/>
          </p:cNvSpPr>
          <p:nvPr/>
        </p:nvSpPr>
        <p:spPr>
          <a:xfrm>
            <a:off x="250826" y="268427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16</a:t>
            </a:r>
          </a:p>
        </p:txBody>
      </p:sp>
      <p:sp>
        <p:nvSpPr>
          <p:cNvPr id="7" name="Rectangl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E07DB7-453B-433E-8037-0FFB09222DB6}"/>
              </a:ext>
            </a:extLst>
          </p:cNvPr>
          <p:cNvSpPr/>
          <p:nvPr/>
        </p:nvSpPr>
        <p:spPr>
          <a:xfrm>
            <a:off x="815976" y="4365341"/>
            <a:ext cx="2564116" cy="474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7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6528125" y="4481501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23" name="Rectangle 22">
            <a:hlinkClick r:id="" action="ppaction://noaction">
              <a:snd r:embed="rId4" name="Wrong-answer-sound-effect.wav"/>
            </a:hlinkClick>
          </p:cNvPr>
          <p:cNvSpPr/>
          <p:nvPr/>
        </p:nvSpPr>
        <p:spPr>
          <a:xfrm>
            <a:off x="6528125" y="670126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24" name="Rectangle 23">
            <a:hlinkClick r:id="" action="ppaction://noaction">
              <a:snd r:embed="rId4" name="Wrong-answer-sound-effect.wav"/>
            </a:hlinkClick>
          </p:cNvPr>
          <p:cNvSpPr/>
          <p:nvPr/>
        </p:nvSpPr>
        <p:spPr>
          <a:xfrm>
            <a:off x="6528125" y="2581421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7EBAB78-320A-4B93-AFAB-55F8BB1ABFEC}"/>
              </a:ext>
            </a:extLst>
          </p:cNvPr>
          <p:cNvSpPr txBox="1">
            <a:spLocks/>
          </p:cNvSpPr>
          <p:nvPr/>
        </p:nvSpPr>
        <p:spPr>
          <a:xfrm>
            <a:off x="769393" y="4362892"/>
            <a:ext cx="4839670" cy="1323439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dirty="0">
                <a:effectLst/>
                <a:latin typeface="Open Sans" charset="0"/>
                <a:ea typeface="Open Sans" charset="0"/>
                <a:cs typeface="Open Sans" charset="0"/>
              </a:rPr>
              <a:t>Troy randomly picked a lolly out of the jar and it was pink. If he picked another lolly, what are the chances of him getting a pink one again?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D72D555-27D7-40B4-94BA-6E71C90EC6C1}"/>
              </a:ext>
            </a:extLst>
          </p:cNvPr>
          <p:cNvSpPr txBox="1">
            <a:spLocks/>
          </p:cNvSpPr>
          <p:nvPr/>
        </p:nvSpPr>
        <p:spPr>
          <a:xfrm>
            <a:off x="250826" y="268427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17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7EDD339-2C3F-4F1B-9633-FBF4A7075F79}"/>
              </a:ext>
            </a:extLst>
          </p:cNvPr>
          <p:cNvGrpSpPr/>
          <p:nvPr/>
        </p:nvGrpSpPr>
        <p:grpSpPr>
          <a:xfrm>
            <a:off x="654347" y="278862"/>
            <a:ext cx="2269606" cy="3079361"/>
            <a:chOff x="654347" y="278862"/>
            <a:chExt cx="2269606" cy="3079361"/>
          </a:xfrm>
        </p:grpSpPr>
        <p:pic>
          <p:nvPicPr>
            <p:cNvPr id="6" name="Picture 5" descr="Jar - Teach Starter file">
              <a:extLst>
                <a:ext uri="{FF2B5EF4-FFF2-40B4-BE49-F238E27FC236}">
                  <a16:creationId xmlns:a16="http://schemas.microsoft.com/office/drawing/2014/main" id="{5D75F68E-A711-4A04-9701-598E0072F7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347" y="278862"/>
              <a:ext cx="2269606" cy="3079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 descr="A picture containing wheel&#10;&#10;Description automatically generated">
              <a:extLst>
                <a:ext uri="{FF2B5EF4-FFF2-40B4-BE49-F238E27FC236}">
                  <a16:creationId xmlns:a16="http://schemas.microsoft.com/office/drawing/2014/main" id="{139CE943-AE57-4529-8DCD-8E7FE0E6A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293" y="2625102"/>
              <a:ext cx="661710" cy="36955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05B9D6F-6D45-4DDD-B7FE-AB6094F5D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9095">
              <a:off x="1797345" y="2610029"/>
              <a:ext cx="660183" cy="369559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F39BB1B-4757-4D54-95E9-CF09A9ACA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9095">
              <a:off x="1797345" y="1322264"/>
              <a:ext cx="660183" cy="369559"/>
            </a:xfrm>
            <a:prstGeom prst="rect">
              <a:avLst/>
            </a:prstGeom>
          </p:spPr>
        </p:pic>
        <p:pic>
          <p:nvPicPr>
            <p:cNvPr id="46" name="Picture 45" descr="A picture containing wheel&#10;&#10;Description automatically generated">
              <a:extLst>
                <a:ext uri="{FF2B5EF4-FFF2-40B4-BE49-F238E27FC236}">
                  <a16:creationId xmlns:a16="http://schemas.microsoft.com/office/drawing/2014/main" id="{F2A09165-F57C-4125-BCAC-3EB27ED5B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293" y="1307191"/>
              <a:ext cx="661710" cy="36955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7D7A988-053C-4ABD-8F8A-FCCFE1405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9095">
              <a:off x="1093488" y="1746495"/>
              <a:ext cx="660183" cy="369559"/>
            </a:xfrm>
            <a:prstGeom prst="rect">
              <a:avLst/>
            </a:prstGeom>
          </p:spPr>
        </p:pic>
        <p:pic>
          <p:nvPicPr>
            <p:cNvPr id="17" name="Picture 16" descr="A picture containing wheel&#10;&#10;Description automatically generated">
              <a:extLst>
                <a:ext uri="{FF2B5EF4-FFF2-40B4-BE49-F238E27FC236}">
                  <a16:creationId xmlns:a16="http://schemas.microsoft.com/office/drawing/2014/main" id="{BE51C6FA-440A-48AA-8682-BECFBA653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293" y="2190336"/>
              <a:ext cx="661710" cy="369559"/>
            </a:xfrm>
            <a:prstGeom prst="rect">
              <a:avLst/>
            </a:prstGeom>
          </p:spPr>
        </p:pic>
        <p:pic>
          <p:nvPicPr>
            <p:cNvPr id="18" name="Picture 17" descr="A picture containing wheel&#10;&#10;Description automatically generated">
              <a:extLst>
                <a:ext uri="{FF2B5EF4-FFF2-40B4-BE49-F238E27FC236}">
                  <a16:creationId xmlns:a16="http://schemas.microsoft.com/office/drawing/2014/main" id="{EC5527CF-3424-433B-BE30-599058EA6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150" y="2190336"/>
              <a:ext cx="661710" cy="36955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BD50B29-C109-43A1-A84E-9CD12B620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9095">
              <a:off x="1797346" y="1757030"/>
              <a:ext cx="660183" cy="369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363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318EB27-852C-4958-8D4F-175D658A93C7}"/>
              </a:ext>
            </a:extLst>
          </p:cNvPr>
          <p:cNvGrpSpPr/>
          <p:nvPr/>
        </p:nvGrpSpPr>
        <p:grpSpPr>
          <a:xfrm>
            <a:off x="688989" y="278863"/>
            <a:ext cx="1605984" cy="2178970"/>
            <a:chOff x="654347" y="278862"/>
            <a:chExt cx="2269606" cy="3079361"/>
          </a:xfrm>
        </p:grpSpPr>
        <p:pic>
          <p:nvPicPr>
            <p:cNvPr id="27" name="Picture 26" descr="Jar - Teach Starter file">
              <a:extLst>
                <a:ext uri="{FF2B5EF4-FFF2-40B4-BE49-F238E27FC236}">
                  <a16:creationId xmlns:a16="http://schemas.microsoft.com/office/drawing/2014/main" id="{C1531F1F-AB05-4332-99F0-63E5B08835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347" y="278862"/>
              <a:ext cx="2269606" cy="3079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 descr="A picture containing wheel&#10;&#10;Description automatically generated">
              <a:extLst>
                <a:ext uri="{FF2B5EF4-FFF2-40B4-BE49-F238E27FC236}">
                  <a16:creationId xmlns:a16="http://schemas.microsoft.com/office/drawing/2014/main" id="{9B332DC9-0C80-4CD0-ABE5-3A85771DA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293" y="2625102"/>
              <a:ext cx="661710" cy="36955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0AD3E01-C018-422C-8DDE-10C5FF0CA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9095">
              <a:off x="1797345" y="2610029"/>
              <a:ext cx="660183" cy="36955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5A6292C-EF32-48F5-8222-A88D08AFA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9095">
              <a:off x="1797345" y="1322264"/>
              <a:ext cx="660183" cy="369559"/>
            </a:xfrm>
            <a:prstGeom prst="rect">
              <a:avLst/>
            </a:prstGeom>
          </p:spPr>
        </p:pic>
        <p:pic>
          <p:nvPicPr>
            <p:cNvPr id="31" name="Picture 30" descr="A picture containing wheel&#10;&#10;Description automatically generated">
              <a:extLst>
                <a:ext uri="{FF2B5EF4-FFF2-40B4-BE49-F238E27FC236}">
                  <a16:creationId xmlns:a16="http://schemas.microsoft.com/office/drawing/2014/main" id="{48F0F8C1-F21D-4489-8EA5-53A2EB9B2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293" y="1307191"/>
              <a:ext cx="661710" cy="36955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43CB8F1-EB34-4BB4-9BC8-6EF826063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9095">
              <a:off x="1093488" y="1746495"/>
              <a:ext cx="660183" cy="369559"/>
            </a:xfrm>
            <a:prstGeom prst="rect">
              <a:avLst/>
            </a:prstGeom>
          </p:spPr>
        </p:pic>
        <p:pic>
          <p:nvPicPr>
            <p:cNvPr id="33" name="Picture 32" descr="A picture containing wheel&#10;&#10;Description automatically generated">
              <a:extLst>
                <a:ext uri="{FF2B5EF4-FFF2-40B4-BE49-F238E27FC236}">
                  <a16:creationId xmlns:a16="http://schemas.microsoft.com/office/drawing/2014/main" id="{246D1491-0ECE-4AAE-9628-0D94F5B98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293" y="2190336"/>
              <a:ext cx="661710" cy="369559"/>
            </a:xfrm>
            <a:prstGeom prst="rect">
              <a:avLst/>
            </a:prstGeom>
          </p:spPr>
        </p:pic>
        <p:pic>
          <p:nvPicPr>
            <p:cNvPr id="34" name="Picture 33" descr="A picture containing wheel&#10;&#10;Description automatically generated">
              <a:extLst>
                <a:ext uri="{FF2B5EF4-FFF2-40B4-BE49-F238E27FC236}">
                  <a16:creationId xmlns:a16="http://schemas.microsoft.com/office/drawing/2014/main" id="{2D0C358E-BF46-48DC-B844-85136D814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150" y="2190336"/>
              <a:ext cx="661710" cy="369559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5A0C284-9802-405A-A085-643BD2108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9095">
              <a:off x="1797346" y="1757030"/>
              <a:ext cx="660183" cy="36955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/>
              <p:cNvSpPr txBox="1">
                <a:spLocks/>
              </p:cNvSpPr>
              <p:nvPr/>
            </p:nvSpPr>
            <p:spPr>
              <a:xfrm>
                <a:off x="769393" y="3425343"/>
                <a:ext cx="4839670" cy="2426144"/>
              </a:xfrm>
              <a:prstGeom prst="rect">
                <a:avLst/>
              </a:prstGeom>
              <a:effectLst/>
            </p:spPr>
            <p:txBody>
              <a:bodyPr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750" b="1" i="0" kern="1200">
                    <a:solidFill>
                      <a:schemeClr val="bg1"/>
                    </a:solidFill>
                    <a:effectLst>
                      <a:outerShdw dist="25400" dir="2700000" algn="tl" rotWithShape="0">
                        <a:srgbClr val="48A962"/>
                      </a:outerShdw>
                    </a:effectLst>
                    <a:latin typeface="Open Sans Semibold" charset="0"/>
                    <a:ea typeface="Open Sans Semibold" charset="0"/>
                    <a:cs typeface="Open Sans Semibold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1" i="0" kern="1200">
                    <a:solidFill>
                      <a:schemeClr val="bg1"/>
                    </a:solidFill>
                    <a:effectLst>
                      <a:outerShdw dist="25400" dir="2700000" algn="tl" rotWithShape="0">
                        <a:srgbClr val="895EA7"/>
                      </a:outerShdw>
                    </a:effectLst>
                    <a:latin typeface="Open Sans Semibold" charset="0"/>
                    <a:ea typeface="Open Sans Semibold" charset="0"/>
                    <a:cs typeface="Open Sans Semibold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1" i="0" kern="1200">
                    <a:solidFill>
                      <a:schemeClr val="bg1"/>
                    </a:solidFill>
                    <a:effectLst>
                      <a:outerShdw dist="25400" dir="2700000" algn="tl" rotWithShape="0">
                        <a:srgbClr val="895EA7"/>
                      </a:outerShdw>
                    </a:effectLst>
                    <a:latin typeface="Open Sans Semibold" charset="0"/>
                    <a:ea typeface="Open Sans Semibold" charset="0"/>
                    <a:cs typeface="Open Sans Semibold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1" i="0" kern="1200">
                    <a:solidFill>
                      <a:schemeClr val="bg1"/>
                    </a:solidFill>
                    <a:effectLst>
                      <a:outerShdw dist="25400" dir="2700000" algn="tl" rotWithShape="0">
                        <a:srgbClr val="895EA7"/>
                      </a:outerShdw>
                    </a:effectLst>
                    <a:latin typeface="Open Sans Semibold" charset="0"/>
                    <a:ea typeface="Open Sans Semibold" charset="0"/>
                    <a:cs typeface="Open Sans Semibold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1" i="0" kern="1200">
                    <a:solidFill>
                      <a:schemeClr val="bg1"/>
                    </a:solidFill>
                    <a:effectLst>
                      <a:outerShdw dist="25400" dir="2700000" algn="tl" rotWithShape="0">
                        <a:srgbClr val="895EA7"/>
                      </a:outerShdw>
                    </a:effectLst>
                    <a:latin typeface="Open Sans Semibold" charset="0"/>
                    <a:ea typeface="Open Sans Semibold" charset="0"/>
                    <a:cs typeface="Open Sans Semibold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2000" b="0" dirty="0">
                    <a:effectLst/>
                    <a:latin typeface="Open Sans" charset="0"/>
                    <a:ea typeface="Open Sans" charset="0"/>
                    <a:cs typeface="Open Sans" charset="0"/>
                  </a:rPr>
                  <a:t>The chances are less likely. These are </a:t>
                </a:r>
                <a:r>
                  <a:rPr lang="en-AU" sz="2000" dirty="0">
                    <a:effectLst/>
                    <a:latin typeface="Open Sans" charset="0"/>
                    <a:ea typeface="Open Sans" charset="0"/>
                    <a:cs typeface="Open Sans" charset="0"/>
                  </a:rPr>
                  <a:t>dependent</a:t>
                </a:r>
                <a:r>
                  <a:rPr lang="en-AU" sz="2000" b="0" dirty="0">
                    <a:effectLst/>
                    <a:latin typeface="Open Sans" charset="0"/>
                    <a:ea typeface="Open Sans" charset="0"/>
                    <a:cs typeface="Open Sans" charset="0"/>
                  </a:rPr>
                  <a:t> events. Choosing from the same jar changes the probability from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U" sz="2000" b="0" i="1" smtClean="0">
                            <a:effectLst/>
                            <a:latin typeface="Cambria Math" panose="02040503050406030204" pitchFamily="18" charset="0"/>
                            <a:ea typeface="Open Sans" charset="0"/>
                            <a:cs typeface="Open Sans" charset="0"/>
                          </a:rPr>
                        </m:ctrlPr>
                      </m:fPr>
                      <m:num>
                        <m:r>
                          <a:rPr lang="en-AU" sz="2000" b="0" i="1" smtClean="0">
                            <a:effectLst/>
                            <a:latin typeface="Cambria Math" panose="02040503050406030204" pitchFamily="18" charset="0"/>
                            <a:ea typeface="Open Sans" charset="0"/>
                            <a:cs typeface="Open Sans" charset="0"/>
                          </a:rPr>
                          <m:t>4</m:t>
                        </m:r>
                      </m:num>
                      <m:den>
                        <m:r>
                          <a:rPr lang="en-AU" sz="2000" b="0" i="1" smtClean="0">
                            <a:effectLst/>
                            <a:latin typeface="Cambria Math" panose="02040503050406030204" pitchFamily="18" charset="0"/>
                            <a:ea typeface="Open Sans" charset="0"/>
                            <a:cs typeface="Open Sans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AU" sz="2000" dirty="0">
                    <a:effectLst/>
                    <a:latin typeface="Open Sans" charset="0"/>
                    <a:ea typeface="Open Sans" charset="0"/>
                    <a:cs typeface="Open Sans" charset="0"/>
                  </a:rPr>
                  <a:t>  </a:t>
                </a:r>
                <a:r>
                  <a:rPr lang="en-AU" sz="2000" b="0" dirty="0">
                    <a:effectLst/>
                    <a:latin typeface="Open Sans" charset="0"/>
                    <a:ea typeface="Open Sans" charset="0"/>
                    <a:cs typeface="Open Sans" charset="0"/>
                  </a:rPr>
                  <a:t>to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U" sz="2000" b="0" i="1" smtClean="0">
                            <a:effectLst/>
                            <a:latin typeface="Cambria Math" panose="02040503050406030204" pitchFamily="18" charset="0"/>
                            <a:ea typeface="Open Sans" charset="0"/>
                            <a:cs typeface="Open Sans" charset="0"/>
                          </a:rPr>
                        </m:ctrlPr>
                      </m:fPr>
                      <m:num>
                        <m:r>
                          <a:rPr lang="en-AU" sz="2000" b="0" i="1" smtClean="0">
                            <a:effectLst/>
                            <a:latin typeface="Cambria Math" panose="02040503050406030204" pitchFamily="18" charset="0"/>
                            <a:ea typeface="Open Sans" charset="0"/>
                            <a:cs typeface="Open Sans" charset="0"/>
                          </a:rPr>
                          <m:t>3</m:t>
                        </m:r>
                      </m:num>
                      <m:den>
                        <m:r>
                          <a:rPr lang="en-AU" sz="2000" b="0" i="1" smtClean="0">
                            <a:effectLst/>
                            <a:latin typeface="Cambria Math" panose="02040503050406030204" pitchFamily="18" charset="0"/>
                            <a:ea typeface="Open Sans" charset="0"/>
                            <a:cs typeface="Open Sans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AU" sz="2000" b="0" dirty="0">
                    <a:effectLst/>
                    <a:latin typeface="Open Sans" charset="0"/>
                    <a:ea typeface="Open Sans" charset="0"/>
                    <a:cs typeface="Open Sans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5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393" y="3425343"/>
                <a:ext cx="4839670" cy="2426144"/>
              </a:xfrm>
              <a:prstGeom prst="rect">
                <a:avLst/>
              </a:prstGeom>
              <a:blipFill>
                <a:blip r:embed="rId6"/>
                <a:stretch>
                  <a:fillRect l="-1259" t="-1508" r="-504"/>
                </a:stretch>
              </a:blipFill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8B3D742-022C-4173-A687-751DBC728EF8}"/>
              </a:ext>
            </a:extLst>
          </p:cNvPr>
          <p:cNvSpPr txBox="1">
            <a:spLocks/>
          </p:cNvSpPr>
          <p:nvPr/>
        </p:nvSpPr>
        <p:spPr>
          <a:xfrm>
            <a:off x="250826" y="268427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410452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769393" y="3425343"/>
            <a:ext cx="5111290" cy="752752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b="0" dirty="0">
                <a:effectLst/>
                <a:latin typeface="Open Sans" charset="0"/>
                <a:ea typeface="Open Sans" charset="0"/>
                <a:cs typeface="Open Sans" charset="0"/>
              </a:rPr>
              <a:t>There is an </a:t>
            </a:r>
            <a:r>
              <a:rPr lang="en-AU" sz="2000" dirty="0">
                <a:effectLst/>
                <a:latin typeface="Open Sans" charset="0"/>
                <a:ea typeface="Open Sans" charset="0"/>
                <a:cs typeface="Open Sans" charset="0"/>
              </a:rPr>
              <a:t>even chance </a:t>
            </a:r>
            <a:r>
              <a:rPr lang="en-AU" sz="2000" b="0" dirty="0">
                <a:effectLst/>
                <a:latin typeface="Open Sans" charset="0"/>
                <a:ea typeface="Open Sans" charset="0"/>
                <a:cs typeface="Open Sans" charset="0"/>
              </a:rPr>
              <a:t>of rolling a number greater than 3 on a 6-sided dice.</a:t>
            </a:r>
            <a:endParaRPr lang="en-AU" sz="2000" dirty="0">
              <a:effectLst/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7" name="Rectangle 6">
            <a:hlinkClick r:id="" action="ppaction://hlinkshowjump?jump=nextslide"/>
          </p:cNvPr>
          <p:cNvSpPr/>
          <p:nvPr/>
        </p:nvSpPr>
        <p:spPr>
          <a:xfrm>
            <a:off x="822558" y="4375230"/>
            <a:ext cx="2564116" cy="474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69393" y="903703"/>
            <a:ext cx="2266122" cy="1547858"/>
            <a:chOff x="2247900" y="1716606"/>
            <a:chExt cx="6351351" cy="43382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7900" y="1716606"/>
              <a:ext cx="6351351" cy="4338245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3352753" y="2788110"/>
              <a:ext cx="503278" cy="5032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  </a:t>
              </a:r>
            </a:p>
          </p:txBody>
        </p:sp>
      </p:grp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BC60690-A992-4B23-AF3D-1776175F5C5B}"/>
              </a:ext>
            </a:extLst>
          </p:cNvPr>
          <p:cNvSpPr txBox="1">
            <a:spLocks/>
          </p:cNvSpPr>
          <p:nvPr/>
        </p:nvSpPr>
        <p:spPr>
          <a:xfrm>
            <a:off x="250826" y="268427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573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769393" y="4362892"/>
            <a:ext cx="4839670" cy="707886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dirty="0">
                <a:effectLst/>
                <a:latin typeface="Open Sans" charset="0"/>
                <a:ea typeface="Open Sans" charset="0"/>
                <a:cs typeface="Open Sans" charset="0"/>
              </a:rPr>
              <a:t>What is the chance of rolling a multiple of 5 on a 6-sided die?</a:t>
            </a:r>
          </a:p>
        </p:txBody>
      </p:sp>
      <p:sp>
        <p:nvSpPr>
          <p:cNvPr id="6" name="Rectangle 5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6528120" y="2595732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7" name="Rectangle 6">
            <a:hlinkClick r:id="" action="ppaction://noaction">
              <a:snd r:embed="rId4" name="Wrong-answer-sound-effect.wav"/>
            </a:hlinkClick>
          </p:cNvPr>
          <p:cNvSpPr/>
          <p:nvPr/>
        </p:nvSpPr>
        <p:spPr>
          <a:xfrm>
            <a:off x="6528125" y="670126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8" name="Rectangle 7">
            <a:hlinkClick r:id="" action="ppaction://noaction">
              <a:snd r:embed="rId4" name="Wrong-answer-sound-effect.wav"/>
            </a:hlinkClick>
          </p:cNvPr>
          <p:cNvSpPr/>
          <p:nvPr/>
        </p:nvSpPr>
        <p:spPr>
          <a:xfrm>
            <a:off x="6528125" y="4469219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58178" y="874429"/>
            <a:ext cx="3691933" cy="2521748"/>
            <a:chOff x="2247900" y="1716606"/>
            <a:chExt cx="6351351" cy="433824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7900" y="1716606"/>
              <a:ext cx="6351351" cy="4338245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352753" y="2788110"/>
              <a:ext cx="503278" cy="5032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  </a:t>
              </a:r>
            </a:p>
          </p:txBody>
        </p:sp>
      </p:grp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E310619-9EFA-4B62-B3FB-9DABB273F940}"/>
              </a:ext>
            </a:extLst>
          </p:cNvPr>
          <p:cNvSpPr txBox="1">
            <a:spLocks/>
          </p:cNvSpPr>
          <p:nvPr/>
        </p:nvSpPr>
        <p:spPr>
          <a:xfrm>
            <a:off x="250826" y="256521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8165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769393" y="3425343"/>
            <a:ext cx="4839670" cy="752752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b="0" dirty="0">
                <a:effectLst/>
                <a:latin typeface="Open Sans" charset="0"/>
                <a:ea typeface="Open Sans" charset="0"/>
                <a:cs typeface="Open Sans" charset="0"/>
              </a:rPr>
              <a:t>It is </a:t>
            </a:r>
            <a:r>
              <a:rPr lang="en-AU" sz="2000" dirty="0">
                <a:effectLst/>
                <a:latin typeface="Open Sans" charset="0"/>
                <a:ea typeface="Open Sans" charset="0"/>
                <a:cs typeface="Open Sans" charset="0"/>
              </a:rPr>
              <a:t>unlikely </a:t>
            </a:r>
            <a:r>
              <a:rPr lang="en-AU" sz="2000" b="0" dirty="0">
                <a:effectLst/>
                <a:latin typeface="Open Sans" charset="0"/>
                <a:ea typeface="Open Sans" charset="0"/>
                <a:cs typeface="Open Sans" charset="0"/>
              </a:rPr>
              <a:t>to roll a multiple of 5 on a 6-sided dice.</a:t>
            </a:r>
            <a:endParaRPr lang="en-AU" sz="2000" dirty="0">
              <a:effectLst/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7" name="Rectangle 6">
            <a:hlinkClick r:id="" action="ppaction://hlinkshowjump?jump=nextslide"/>
          </p:cNvPr>
          <p:cNvSpPr/>
          <p:nvPr/>
        </p:nvSpPr>
        <p:spPr>
          <a:xfrm>
            <a:off x="769393" y="4375230"/>
            <a:ext cx="2564116" cy="474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69393" y="903703"/>
            <a:ext cx="2266122" cy="1547858"/>
            <a:chOff x="2247900" y="1716606"/>
            <a:chExt cx="6351351" cy="43382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7900" y="1716606"/>
              <a:ext cx="6351351" cy="4338245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3352753" y="2788110"/>
              <a:ext cx="503278" cy="5032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  </a:t>
              </a:r>
            </a:p>
          </p:txBody>
        </p: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A9C8801-D8B7-4672-9A8B-F5DD2D036FBA}"/>
              </a:ext>
            </a:extLst>
          </p:cNvPr>
          <p:cNvSpPr txBox="1">
            <a:spLocks/>
          </p:cNvSpPr>
          <p:nvPr/>
        </p:nvSpPr>
        <p:spPr>
          <a:xfrm>
            <a:off x="250826" y="268427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7286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769393" y="4362892"/>
            <a:ext cx="4839670" cy="1015663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dirty="0">
                <a:effectLst/>
                <a:latin typeface="Open Sans" charset="0"/>
                <a:ea typeface="Open Sans" charset="0"/>
                <a:cs typeface="Open Sans" charset="0"/>
              </a:rPr>
              <a:t>What is the likelihood of you purchasing a new laptop computer from a florist?</a:t>
            </a:r>
          </a:p>
        </p:txBody>
      </p:sp>
      <p:pic>
        <p:nvPicPr>
          <p:cNvPr id="4" name="Picture 2" descr="Laptop - Teach Starter file">
            <a:extLst>
              <a:ext uri="{FF2B5EF4-FFF2-40B4-BE49-F238E27FC236}">
                <a16:creationId xmlns:a16="http://schemas.microsoft.com/office/drawing/2014/main" id="{D0B8298E-B162-40A6-9A56-419943730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393" y="918516"/>
            <a:ext cx="2867074" cy="218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" action="ppaction://hlinkshowjump?jump=nextslide">
              <a:snd r:embed="rId4" name="Chimes.wav"/>
            </a:hlinkClick>
          </p:cNvPr>
          <p:cNvSpPr/>
          <p:nvPr/>
        </p:nvSpPr>
        <p:spPr>
          <a:xfrm>
            <a:off x="6528122" y="4484342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6" name="Rectangle 5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6528125" y="670126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7" name="Rectangle 6">
            <a:hlinkClick r:id="" action="ppaction://noaction">
              <a:snd r:embed="rId5" name="Wrong-answer-sound-effect.wav"/>
            </a:hlinkClick>
          </p:cNvPr>
          <p:cNvSpPr/>
          <p:nvPr/>
        </p:nvSpPr>
        <p:spPr>
          <a:xfrm>
            <a:off x="6528122" y="2594621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7B3165E-8F43-4F7D-9753-AC610ABC4FF2}"/>
              </a:ext>
            </a:extLst>
          </p:cNvPr>
          <p:cNvSpPr txBox="1">
            <a:spLocks/>
          </p:cNvSpPr>
          <p:nvPr/>
        </p:nvSpPr>
        <p:spPr>
          <a:xfrm>
            <a:off x="250826" y="251649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2313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769393" y="3425343"/>
            <a:ext cx="4839670" cy="752752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b="0" dirty="0">
                <a:effectLst/>
                <a:latin typeface="Open Sans" charset="0"/>
                <a:ea typeface="Open Sans" charset="0"/>
                <a:cs typeface="Open Sans" charset="0"/>
              </a:rPr>
              <a:t>It is </a:t>
            </a:r>
            <a:r>
              <a:rPr lang="en-AU" sz="2000" dirty="0">
                <a:effectLst/>
                <a:latin typeface="Open Sans" charset="0"/>
                <a:ea typeface="Open Sans" charset="0"/>
                <a:cs typeface="Open Sans" charset="0"/>
              </a:rPr>
              <a:t>unlikely </a:t>
            </a:r>
            <a:r>
              <a:rPr lang="en-AU" sz="2000" b="0" dirty="0">
                <a:effectLst/>
                <a:latin typeface="Open Sans" charset="0"/>
                <a:ea typeface="Open Sans" charset="0"/>
                <a:cs typeface="Open Sans" charset="0"/>
              </a:rPr>
              <a:t>you would purchase a new laptop computer from a florist.</a:t>
            </a:r>
            <a:endParaRPr lang="en-AU" sz="2000" dirty="0">
              <a:effectLst/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29" name="Picture 2" descr="Laptop - Teach Starter file">
            <a:extLst>
              <a:ext uri="{FF2B5EF4-FFF2-40B4-BE49-F238E27FC236}">
                <a16:creationId xmlns:a16="http://schemas.microsoft.com/office/drawing/2014/main" id="{D0B8298E-B162-40A6-9A56-419943730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393" y="918517"/>
            <a:ext cx="1872207" cy="142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hlinkClick r:id="" action="ppaction://hlinkshowjump?jump=nextslide"/>
          </p:cNvPr>
          <p:cNvSpPr/>
          <p:nvPr/>
        </p:nvSpPr>
        <p:spPr>
          <a:xfrm>
            <a:off x="769393" y="4375230"/>
            <a:ext cx="2564116" cy="474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9693D34-5FDC-4A3A-BD5C-20EB4C0DE8C2}"/>
              </a:ext>
            </a:extLst>
          </p:cNvPr>
          <p:cNvSpPr txBox="1">
            <a:spLocks/>
          </p:cNvSpPr>
          <p:nvPr/>
        </p:nvSpPr>
        <p:spPr>
          <a:xfrm>
            <a:off x="250826" y="268427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632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769393" y="4362892"/>
            <a:ext cx="4839670" cy="1015663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dirty="0">
                <a:effectLst/>
                <a:latin typeface="Open Sans" charset="0"/>
                <a:ea typeface="Open Sans" charset="0"/>
                <a:cs typeface="Open Sans" charset="0"/>
              </a:rPr>
              <a:t>What is the probability of selecting a purple marble from the jar at random?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6882" y="317850"/>
            <a:ext cx="2136318" cy="3051883"/>
            <a:chOff x="9586169" y="2633163"/>
            <a:chExt cx="2667000" cy="3810000"/>
          </a:xfrm>
        </p:grpSpPr>
        <p:pic>
          <p:nvPicPr>
            <p:cNvPr id="5" name="Picture 4" descr="Jar - Teach Starter file">
              <a:extLst>
                <a:ext uri="{FF2B5EF4-FFF2-40B4-BE49-F238E27FC236}">
                  <a16:creationId xmlns:a16="http://schemas.microsoft.com/office/drawing/2014/main" id="{ACECDDEA-24A5-4D18-8601-DB07B1478D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6169" y="2633163"/>
              <a:ext cx="2667000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9A11F5D-18B8-4C8E-8321-31E98C905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3973" y="5832107"/>
              <a:ext cx="292549" cy="29460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BDD7294-3197-44CC-89AC-BC1387CDF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7734" y="5823463"/>
              <a:ext cx="292549" cy="29460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71367EF-0FE5-46CC-8527-63112CBAA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0411" y="5483840"/>
              <a:ext cx="292549" cy="29460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E6897A8-A008-497B-BBAB-B41FD69E3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5755" y="5479978"/>
              <a:ext cx="292549" cy="2946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61F18EE-92E9-4264-B8E0-8CDEAF3C8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7248" y="5823463"/>
              <a:ext cx="292549" cy="29460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546554D-1106-4869-A775-630117774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1868" y="5832107"/>
              <a:ext cx="292549" cy="29460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6BF7C9D-81A6-4236-A8C8-D573EDDA3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5105" y="5483839"/>
              <a:ext cx="308505" cy="30850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C59AA7D-070A-4A4E-A520-580987A04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2407" y="5832106"/>
              <a:ext cx="308505" cy="30850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26E35B6-6D54-4731-8BCA-036012750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0770" y="5128175"/>
              <a:ext cx="308505" cy="30850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223DED1-CAFC-4B38-8F8C-55ACE38F3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7548" y="5132185"/>
              <a:ext cx="308505" cy="30850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8BA70F1-C43D-44B6-B9F0-D3CC5621C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5415" y="5128176"/>
              <a:ext cx="308505" cy="30850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BB4B7E7-8394-4CF8-88E5-74FC2A0E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2244" y="5473029"/>
              <a:ext cx="308505" cy="30850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9BE287B-E484-43E4-9F7F-241C90DD2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7734" y="5124762"/>
              <a:ext cx="292549" cy="29460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2027CA8-43D1-48C6-A6EC-5C571B33B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3973" y="5124761"/>
              <a:ext cx="292549" cy="29460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234046E-7436-4B09-A857-DA3AB3125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4008" y="4779907"/>
              <a:ext cx="292549" cy="29460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1F7937E-00CA-4C1A-9F9D-C39D8BFA3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6345" y="4779908"/>
              <a:ext cx="292549" cy="29460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669F8FB-79F1-4FE2-88BD-35F53A47C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7645" y="4785004"/>
              <a:ext cx="292549" cy="29460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8B000B9-4C54-4BFD-8743-63E243FA9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0609" y="4783394"/>
              <a:ext cx="308505" cy="30850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9CE0A9F-DB90-46B0-9E14-BD64D4952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2029" y="4428637"/>
              <a:ext cx="308505" cy="30850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2A31605-71D0-4227-90F8-08205CB85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351" y="4442026"/>
              <a:ext cx="308505" cy="30850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16251D6-FC0A-40AC-B080-DB32CA9C5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839" y="4434298"/>
              <a:ext cx="292549" cy="29460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D57A418-F29C-4FAB-9223-53CC8DCBE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0201" y="4435586"/>
              <a:ext cx="292549" cy="29460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8C3B033-F9DE-42DA-B9E1-3FACA751C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2860" y="4438697"/>
              <a:ext cx="292549" cy="294609"/>
            </a:xfrm>
            <a:prstGeom prst="rect">
              <a:avLst/>
            </a:prstGeom>
          </p:spPr>
        </p:pic>
      </p:grpSp>
      <p:sp>
        <p:nvSpPr>
          <p:cNvPr id="29" name="Rectangle 28">
            <a:hlinkClick r:id="" action="ppaction://hlinkshowjump?jump=nextslide">
              <a:snd r:embed="rId6" name="Chimes.wav"/>
            </a:hlinkClick>
          </p:cNvPr>
          <p:cNvSpPr/>
          <p:nvPr/>
        </p:nvSpPr>
        <p:spPr>
          <a:xfrm>
            <a:off x="6528121" y="2563520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noFill/>
              </a:rPr>
              <a:t>  </a:t>
            </a:r>
          </a:p>
        </p:txBody>
      </p:sp>
      <p:sp>
        <p:nvSpPr>
          <p:cNvPr id="30" name="Rectangle 29">
            <a:hlinkClick r:id="" action="ppaction://noaction">
              <a:snd r:embed="rId7" name="Wrong-answer-sound-effect.wav"/>
            </a:hlinkClick>
          </p:cNvPr>
          <p:cNvSpPr/>
          <p:nvPr/>
        </p:nvSpPr>
        <p:spPr>
          <a:xfrm>
            <a:off x="6528125" y="670126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31" name="Rectangle 30">
            <a:hlinkClick r:id="" action="ppaction://noaction">
              <a:snd r:embed="rId7" name="Wrong-answer-sound-effect.wav"/>
            </a:hlinkClick>
          </p:cNvPr>
          <p:cNvSpPr/>
          <p:nvPr/>
        </p:nvSpPr>
        <p:spPr>
          <a:xfrm>
            <a:off x="6528121" y="4463076"/>
            <a:ext cx="4815070" cy="172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noFill/>
              </a:rPr>
              <a:t>  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6F8053AE-6468-41F6-B9B4-3AD38C0A9E66}"/>
              </a:ext>
            </a:extLst>
          </p:cNvPr>
          <p:cNvSpPr txBox="1">
            <a:spLocks/>
          </p:cNvSpPr>
          <p:nvPr/>
        </p:nvSpPr>
        <p:spPr>
          <a:xfrm>
            <a:off x="250826" y="271231"/>
            <a:ext cx="56515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48A962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effectLst>
                  <a:outerShdw dist="25400" dir="2700000" algn="tl" rotWithShape="0">
                    <a:srgbClr val="895EA7"/>
                  </a:outerShdw>
                </a:effectLst>
                <a:latin typeface="Open Sans Semibold" charset="0"/>
                <a:ea typeface="Open Sans Semibold" charset="0"/>
                <a:cs typeface="Open Sans Semibol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dirty="0">
                <a:effectLst/>
                <a:latin typeface="+mn-lt"/>
                <a:ea typeface="Report" charset="0"/>
                <a:cs typeface="Report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8242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achStarter_Chance-Middle-Years-PowerPoint_1626138.potx" id="{96BFAF80-C75B-4292-9F73-3F1433F3AC7E}" vid="{AD4A21F8-AE6D-4E08-AEE7-4A04F5F13EA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achStarter_Chance-Middle-Years-PowerPoint_1626138.potx" id="{96BFAF80-C75B-4292-9F73-3F1433F3AC7E}" vid="{E69B68B1-2269-4147-9B15-52AD04430C3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1231</TotalTime>
  <Words>681</Words>
  <Application>Microsoft Office PowerPoint</Application>
  <PresentationFormat>Widescreen</PresentationFormat>
  <Paragraphs>184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Calibri</vt:lpstr>
      <vt:lpstr>Arial</vt:lpstr>
      <vt:lpstr>Calibri Light</vt:lpstr>
      <vt:lpstr>Cambria Math</vt:lpstr>
      <vt:lpstr>Open Sans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TS Resource Team 3</dc:creator>
  <cp:lastModifiedBy>Tom Dignan</cp:lastModifiedBy>
  <cp:revision>138</cp:revision>
  <dcterms:created xsi:type="dcterms:W3CDTF">2017-11-13T05:48:16Z</dcterms:created>
  <dcterms:modified xsi:type="dcterms:W3CDTF">2020-01-09T22:31:52Z</dcterms:modified>
</cp:coreProperties>
</file>