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6" r:id="rId3"/>
    <p:sldId id="257" r:id="rId4"/>
    <p:sldId id="262" r:id="rId5"/>
    <p:sldId id="260" r:id="rId6"/>
    <p:sldId id="281" r:id="rId7"/>
    <p:sldId id="265" r:id="rId8"/>
    <p:sldId id="282" r:id="rId9"/>
    <p:sldId id="283" r:id="rId10"/>
    <p:sldId id="266" r:id="rId11"/>
    <p:sldId id="267" r:id="rId12"/>
    <p:sldId id="284" r:id="rId13"/>
    <p:sldId id="268" r:id="rId14"/>
    <p:sldId id="269" r:id="rId15"/>
    <p:sldId id="270" r:id="rId16"/>
    <p:sldId id="285" r:id="rId17"/>
    <p:sldId id="272" r:id="rId18"/>
    <p:sldId id="273"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8" autoAdjust="0"/>
    <p:restoredTop sz="94660"/>
  </p:normalViewPr>
  <p:slideViewPr>
    <p:cSldViewPr snapToGrid="0">
      <p:cViewPr varScale="1">
        <p:scale>
          <a:sx n="114" d="100"/>
          <a:sy n="114" d="100"/>
        </p:scale>
        <p:origin x="66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5/17/2019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dirty="0"/>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60279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22146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309147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11439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303225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247021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177447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195958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42913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505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17429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336165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17/05/2019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dirty="0"/>
          </a:p>
        </p:txBody>
      </p:sp>
    </p:spTree>
    <p:extLst>
      <p:ext uri="{BB962C8B-B14F-4D97-AF65-F5344CB8AC3E}">
        <p14:creationId xmlns:p14="http://schemas.microsoft.com/office/powerpoint/2010/main" val="36112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70973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17/05/2019</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dirty="0"/>
          </a:p>
        </p:txBody>
      </p:sp>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1" r:id="rId5"/>
    <p:sldLayoutId id="2147483662"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achstarter.com/teaching-resource/sequencing-activity-tyrannosaurus-rex-informative-text/" TargetMode="External"/><Relationship Id="rId2" Type="http://schemas.openxmlformats.org/officeDocument/2006/relationships/hyperlink" Target="https://www.teachstarter.com/teaching-resource/sequencing-activity-roald-dahl-informative-text/"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teachstarter.com/teaching-resource/sequencing-activity-thunderstorms-informative-tex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Teacher Notes</a:t>
            </a:r>
          </a:p>
        </p:txBody>
      </p:sp>
      <p:sp>
        <p:nvSpPr>
          <p:cNvPr id="5" name="Content Placeholder 4"/>
          <p:cNvSpPr>
            <a:spLocks noGrp="1"/>
          </p:cNvSpPr>
          <p:nvPr>
            <p:ph idx="1"/>
          </p:nvPr>
        </p:nvSpPr>
        <p:spPr/>
        <p:txBody>
          <a:bodyPr/>
          <a:lstStyle/>
          <a:p>
            <a:endParaRPr lang="en-AU" dirty="0"/>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Informative Text Structure – Example </a:t>
            </a:r>
            <a:endParaRPr lang="en-US" dirty="0"/>
          </a:p>
        </p:txBody>
      </p:sp>
      <p:sp>
        <p:nvSpPr>
          <p:cNvPr id="5" name="Content Placeholder 4"/>
          <p:cNvSpPr>
            <a:spLocks noGrp="1"/>
          </p:cNvSpPr>
          <p:nvPr>
            <p:ph idx="1"/>
          </p:nvPr>
        </p:nvSpPr>
        <p:spPr/>
        <p:txBody>
          <a:bodyPr>
            <a:normAutofit/>
          </a:bodyPr>
          <a:lstStyle/>
          <a:p>
            <a:pPr marL="0" indent="0">
              <a:buNone/>
            </a:pPr>
            <a:r>
              <a:rPr lang="en-AU" dirty="0"/>
              <a:t>Owls</a:t>
            </a:r>
          </a:p>
          <a:p>
            <a:pPr marL="0" indent="0">
              <a:buNone/>
            </a:pPr>
            <a:r>
              <a:rPr lang="en-AU" dirty="0"/>
              <a:t>Owls are known as birds of prey. They are nocturnal, which means they sleep during the day and hunt at night. </a:t>
            </a:r>
          </a:p>
          <a:p>
            <a:pPr marL="0" indent="0">
              <a:buNone/>
            </a:pPr>
            <a:r>
              <a:rPr lang="en-AU" dirty="0"/>
              <a:t>Owls have forward-facing eyes and a hooded beak. As they do not have teeth, they use their sharp beak to help them tear apart their food. They also have powerful claws which help them to catch their prey. The colour of an owl’s feathers can be brown, grey, white and black. The mix of colours provides a nice camouflage for the owl in their environment. </a:t>
            </a:r>
            <a:endParaRPr lang="en-US" dirty="0"/>
          </a:p>
        </p:txBody>
      </p:sp>
    </p:spTree>
    <p:extLst>
      <p:ext uri="{BB962C8B-B14F-4D97-AF65-F5344CB8AC3E}">
        <p14:creationId xmlns:p14="http://schemas.microsoft.com/office/powerpoint/2010/main" val="4603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Informative Text Structure – Example </a:t>
            </a:r>
            <a:endParaRPr lang="en-US" dirty="0"/>
          </a:p>
        </p:txBody>
      </p:sp>
      <p:sp>
        <p:nvSpPr>
          <p:cNvPr id="5" name="Content Placeholder 4"/>
          <p:cNvSpPr>
            <a:spLocks noGrp="1"/>
          </p:cNvSpPr>
          <p:nvPr>
            <p:ph idx="1"/>
          </p:nvPr>
        </p:nvSpPr>
        <p:spPr>
          <a:xfrm>
            <a:off x="838200" y="1709738"/>
            <a:ext cx="7148119" cy="4351338"/>
          </a:xfrm>
        </p:spPr>
        <p:txBody>
          <a:bodyPr>
            <a:normAutofit/>
          </a:bodyPr>
          <a:lstStyle/>
          <a:p>
            <a:pPr marL="0" indent="0">
              <a:buNone/>
            </a:pPr>
            <a:r>
              <a:rPr lang="en-AU" dirty="0"/>
              <a:t>Owls are carnivores, which means that they eat meat. They hunt insects, small mammals and other small birds during the night. </a:t>
            </a:r>
          </a:p>
          <a:p>
            <a:pPr marL="0" indent="0">
              <a:buNone/>
            </a:pPr>
            <a:r>
              <a:rPr lang="en-AU" dirty="0"/>
              <a:t>Owls most commonly lay between three and four eggs. They are white and round. The eggs do not hatch at the same time. The life span of an owl is approximately twenty years.</a:t>
            </a:r>
          </a:p>
          <a:p>
            <a:pPr marL="0" indent="0">
              <a:buNone/>
            </a:pPr>
            <a:r>
              <a:rPr lang="en-AU" dirty="0"/>
              <a:t>There are more than 200 different species of owls. Owls can be found all over the world, except in Antarctica. </a:t>
            </a:r>
            <a:endParaRPr lang="en-US" dirty="0"/>
          </a:p>
        </p:txBody>
      </p:sp>
      <p:pic>
        <p:nvPicPr>
          <p:cNvPr id="7" name="Picture 6">
            <a:extLst>
              <a:ext uri="{FF2B5EF4-FFF2-40B4-BE49-F238E27FC236}">
                <a16:creationId xmlns:a16="http://schemas.microsoft.com/office/drawing/2014/main" id="{B47FB89B-C2FB-47C6-8ED2-7AD292B2D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2488" y="1989374"/>
            <a:ext cx="2899195" cy="3797394"/>
          </a:xfrm>
          <a:prstGeom prst="rect">
            <a:avLst/>
          </a:prstGeom>
        </p:spPr>
      </p:pic>
    </p:spTree>
    <p:extLst>
      <p:ext uri="{BB962C8B-B14F-4D97-AF65-F5344CB8AC3E}">
        <p14:creationId xmlns:p14="http://schemas.microsoft.com/office/powerpoint/2010/main" val="305235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D80C-C3C6-4B48-B866-C44051A30A74}"/>
              </a:ext>
            </a:extLst>
          </p:cNvPr>
          <p:cNvSpPr>
            <a:spLocks noGrp="1"/>
          </p:cNvSpPr>
          <p:nvPr>
            <p:ph type="title"/>
          </p:nvPr>
        </p:nvSpPr>
        <p:spPr/>
        <p:txBody>
          <a:bodyPr/>
          <a:lstStyle/>
          <a:p>
            <a:pPr algn="ctr"/>
            <a:r>
              <a:rPr lang="en-AU" dirty="0"/>
              <a:t>Informative Text Structure – Answers </a:t>
            </a:r>
          </a:p>
        </p:txBody>
      </p:sp>
      <p:sp>
        <p:nvSpPr>
          <p:cNvPr id="3" name="Content Placeholder 2">
            <a:extLst>
              <a:ext uri="{FF2B5EF4-FFF2-40B4-BE49-F238E27FC236}">
                <a16:creationId xmlns:a16="http://schemas.microsoft.com/office/drawing/2014/main" id="{96C9C433-18FA-45C0-AA33-D69E06B0340A}"/>
              </a:ext>
            </a:extLst>
          </p:cNvPr>
          <p:cNvSpPr>
            <a:spLocks noGrp="1"/>
          </p:cNvSpPr>
          <p:nvPr>
            <p:ph idx="1"/>
          </p:nvPr>
        </p:nvSpPr>
        <p:spPr/>
        <p:txBody>
          <a:bodyPr>
            <a:normAutofit/>
          </a:bodyPr>
          <a:lstStyle/>
          <a:p>
            <a:pPr marL="0" indent="0">
              <a:buNone/>
            </a:pPr>
            <a:r>
              <a:rPr lang="en-AU" dirty="0"/>
              <a:t>Did your class manage to correctly label the structure of the text?</a:t>
            </a:r>
          </a:p>
          <a:p>
            <a:pPr marL="0" indent="0">
              <a:buNone/>
            </a:pPr>
            <a:r>
              <a:rPr lang="en-AU" b="1" dirty="0"/>
              <a:t>Title</a:t>
            </a:r>
            <a:r>
              <a:rPr lang="en-AU" b="1" dirty="0">
                <a:solidFill>
                  <a:srgbClr val="00B050"/>
                </a:solidFill>
              </a:rPr>
              <a:t> </a:t>
            </a:r>
            <a:r>
              <a:rPr lang="en-AU" dirty="0"/>
              <a:t>–</a:t>
            </a:r>
            <a:r>
              <a:rPr lang="en-AU" b="1" dirty="0">
                <a:solidFill>
                  <a:srgbClr val="00B050"/>
                </a:solidFill>
              </a:rPr>
              <a:t> </a:t>
            </a:r>
            <a:r>
              <a:rPr lang="en-AU" dirty="0"/>
              <a:t>Owls</a:t>
            </a:r>
          </a:p>
          <a:p>
            <a:pPr marL="0" indent="0">
              <a:buNone/>
            </a:pPr>
            <a:r>
              <a:rPr lang="en-AU" b="1" dirty="0">
                <a:solidFill>
                  <a:srgbClr val="00B050"/>
                </a:solidFill>
              </a:rPr>
              <a:t>Introduction </a:t>
            </a:r>
            <a:r>
              <a:rPr lang="en-AU" dirty="0"/>
              <a:t>– Owls are nocturnal birds of prey.</a:t>
            </a:r>
          </a:p>
          <a:p>
            <a:pPr marL="0" indent="0">
              <a:buNone/>
            </a:pPr>
            <a:r>
              <a:rPr lang="en-AU" b="1" dirty="0">
                <a:solidFill>
                  <a:srgbClr val="FF0000"/>
                </a:solidFill>
              </a:rPr>
              <a:t>Description </a:t>
            </a:r>
            <a:r>
              <a:rPr lang="en-AU" dirty="0"/>
              <a:t>– Owls have forward-facing eyes, a hooded beak and powerful claws. The colour of an owl’s feathers can be brown, grey, white and black. Owls are carnivores. They lay between three and four eggs and live for approximately twenty years.</a:t>
            </a:r>
          </a:p>
          <a:p>
            <a:pPr marL="0" indent="0">
              <a:buNone/>
            </a:pPr>
            <a:r>
              <a:rPr lang="en-AU" b="1" dirty="0">
                <a:solidFill>
                  <a:srgbClr val="0070C0"/>
                </a:solidFill>
              </a:rPr>
              <a:t>Conclusion </a:t>
            </a:r>
            <a:r>
              <a:rPr lang="en-AU" dirty="0"/>
              <a:t>– There are more than 200 different species of owls. Owls can be found all over the world, except in Antarctica. </a:t>
            </a:r>
            <a:endParaRPr lang="en-US" dirty="0"/>
          </a:p>
          <a:p>
            <a:pPr marL="0" indent="0">
              <a:buNone/>
            </a:pPr>
            <a:endParaRPr lang="en-AU" dirty="0"/>
          </a:p>
        </p:txBody>
      </p:sp>
    </p:spTree>
    <p:extLst>
      <p:ext uri="{BB962C8B-B14F-4D97-AF65-F5344CB8AC3E}">
        <p14:creationId xmlns:p14="http://schemas.microsoft.com/office/powerpoint/2010/main" val="403330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Informative Text Structure – Review </a:t>
            </a:r>
            <a:endParaRPr lang="en-US" dirty="0"/>
          </a:p>
        </p:txBody>
      </p:sp>
      <p:sp>
        <p:nvSpPr>
          <p:cNvPr id="4" name="Content Placeholder 3"/>
          <p:cNvSpPr>
            <a:spLocks noGrp="1"/>
          </p:cNvSpPr>
          <p:nvPr>
            <p:ph idx="1"/>
          </p:nvPr>
        </p:nvSpPr>
        <p:spPr/>
        <p:txBody>
          <a:bodyPr>
            <a:normAutofit/>
          </a:bodyPr>
          <a:lstStyle/>
          <a:p>
            <a:pPr marL="0" indent="0">
              <a:buNone/>
            </a:pPr>
            <a:r>
              <a:rPr lang="en-AU" dirty="0"/>
              <a:t>Use your knowledge of informative text structure to unjumble and correctly sequence the following texts.</a:t>
            </a:r>
          </a:p>
          <a:p>
            <a:pPr marL="0" indent="0">
              <a:buNone/>
            </a:pPr>
            <a:r>
              <a:rPr lang="en-AU" i="1" dirty="0">
                <a:hlinkClick r:id="rId2"/>
              </a:rPr>
              <a:t>Sequencing Activity – Roald Dahl</a:t>
            </a:r>
            <a:endParaRPr lang="en-AU" i="1" dirty="0"/>
          </a:p>
          <a:p>
            <a:pPr marL="0" indent="0">
              <a:buNone/>
            </a:pPr>
            <a:r>
              <a:rPr lang="en-AU" i="1" dirty="0">
                <a:hlinkClick r:id="rId3"/>
              </a:rPr>
              <a:t>Sequencing Activity – Tyrannosaurus Rex</a:t>
            </a:r>
            <a:endParaRPr lang="en-AU" i="1" dirty="0"/>
          </a:p>
          <a:p>
            <a:pPr marL="0" indent="0">
              <a:buNone/>
            </a:pPr>
            <a:r>
              <a:rPr lang="en-AU" i="1" dirty="0">
                <a:hlinkClick r:id="rId4"/>
              </a:rPr>
              <a:t>Sequencing Activity - Thunderstorms</a:t>
            </a:r>
            <a:endParaRPr lang="en-US" i="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3406" y="2523278"/>
            <a:ext cx="3256671" cy="32566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95755">
            <a:off x="7992675" y="2607529"/>
            <a:ext cx="3088168" cy="3088168"/>
          </a:xfrm>
          <a:prstGeom prst="rect">
            <a:avLst/>
          </a:prstGeom>
        </p:spPr>
      </p:pic>
    </p:spTree>
    <p:extLst>
      <p:ext uri="{BB962C8B-B14F-4D97-AF65-F5344CB8AC3E}">
        <p14:creationId xmlns:p14="http://schemas.microsoft.com/office/powerpoint/2010/main" val="35921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Informative Texts – Language </a:t>
            </a:r>
            <a:endParaRPr lang="en-US" dirty="0"/>
          </a:p>
        </p:txBody>
      </p:sp>
      <p:sp>
        <p:nvSpPr>
          <p:cNvPr id="5" name="Content Placeholder 4"/>
          <p:cNvSpPr>
            <a:spLocks noGrp="1"/>
          </p:cNvSpPr>
          <p:nvPr>
            <p:ph idx="1"/>
          </p:nvPr>
        </p:nvSpPr>
        <p:spPr>
          <a:xfrm>
            <a:off x="838200" y="1709738"/>
            <a:ext cx="10515600" cy="4351338"/>
          </a:xfrm>
        </p:spPr>
        <p:txBody>
          <a:bodyPr>
            <a:noAutofit/>
          </a:bodyPr>
          <a:lstStyle/>
          <a:p>
            <a:pPr marL="0" indent="0">
              <a:buNone/>
            </a:pPr>
            <a:r>
              <a:rPr lang="en-AU" sz="2600" dirty="0"/>
              <a:t>Informative texts use factual, subject-specific language. </a:t>
            </a:r>
          </a:p>
          <a:p>
            <a:pPr marL="0" indent="0">
              <a:buNone/>
            </a:pPr>
            <a:r>
              <a:rPr lang="en-AU" sz="2600" dirty="0"/>
              <a:t>Here are some examples of the language and grammatical features you might find in an informative text:</a:t>
            </a:r>
          </a:p>
          <a:p>
            <a:r>
              <a:rPr lang="en-AU" sz="2600" dirty="0"/>
              <a:t>subject-specific, technical vocabulary</a:t>
            </a:r>
          </a:p>
          <a:p>
            <a:r>
              <a:rPr lang="en-AU" sz="2600" dirty="0"/>
              <a:t>group and/or category words</a:t>
            </a:r>
          </a:p>
          <a:p>
            <a:r>
              <a:rPr lang="en-AU" sz="2600" dirty="0"/>
              <a:t>adjectives and adverbs </a:t>
            </a:r>
          </a:p>
          <a:p>
            <a:r>
              <a:rPr lang="en-AU" sz="2600" dirty="0"/>
              <a:t>connectives of time</a:t>
            </a:r>
          </a:p>
          <a:p>
            <a:r>
              <a:rPr lang="en-AU" sz="2600" dirty="0"/>
              <a:t>phrases showing cause and effect</a:t>
            </a:r>
          </a:p>
          <a:p>
            <a:r>
              <a:rPr lang="en-AU" sz="2600" dirty="0"/>
              <a:t>comparative language.</a:t>
            </a:r>
            <a:endParaRPr lang="en-US" sz="2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073" y="3029265"/>
            <a:ext cx="1718671" cy="2728748"/>
          </a:xfrm>
          <a:prstGeom prst="rect">
            <a:avLst/>
          </a:prstGeom>
        </p:spPr>
      </p:pic>
    </p:spTree>
    <p:extLst>
      <p:ext uri="{BB962C8B-B14F-4D97-AF65-F5344CB8AC3E}">
        <p14:creationId xmlns:p14="http://schemas.microsoft.com/office/powerpoint/2010/main" val="304101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1170963" y="4366164"/>
            <a:ext cx="6324418" cy="1086068"/>
          </a:xfrm>
          <a:prstGeom prst="rect">
            <a:avLst/>
          </a:prstGeom>
          <a:ln>
            <a:solidFill>
              <a:schemeClr val="tx1"/>
            </a:solidFill>
          </a:ln>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11200" b="1" dirty="0">
                <a:solidFill>
                  <a:srgbClr val="00B050"/>
                </a:solidFill>
              </a:rPr>
              <a:t>Adjectives and adverbs</a:t>
            </a:r>
          </a:p>
          <a:p>
            <a:pPr marL="0" indent="0" algn="ctr">
              <a:buFont typeface="Arial" panose="020B0604020202020204" pitchFamily="34" charset="0"/>
              <a:buNone/>
            </a:pPr>
            <a:r>
              <a:rPr lang="en-AU" sz="11200" dirty="0">
                <a:solidFill>
                  <a:prstClr val="black"/>
                </a:solidFill>
              </a:rPr>
              <a:t>E.g. Polar bears have </a:t>
            </a:r>
            <a:r>
              <a:rPr lang="en-AU" sz="11200" dirty="0">
                <a:solidFill>
                  <a:srgbClr val="00B050"/>
                </a:solidFill>
              </a:rPr>
              <a:t>strong</a:t>
            </a:r>
            <a:r>
              <a:rPr lang="en-AU" sz="11200" dirty="0">
                <a:solidFill>
                  <a:prstClr val="black"/>
                </a:solidFill>
              </a:rPr>
              <a:t> paws. </a:t>
            </a:r>
            <a:endParaRPr lang="en-AU" sz="2200" b="1" dirty="0">
              <a:solidFill>
                <a:prstClr val="black"/>
              </a:solidFill>
            </a:endParaRPr>
          </a:p>
        </p:txBody>
      </p:sp>
      <p:sp>
        <p:nvSpPr>
          <p:cNvPr id="6" name="Content Placeholder 10"/>
          <p:cNvSpPr txBox="1">
            <a:spLocks/>
          </p:cNvSpPr>
          <p:nvPr/>
        </p:nvSpPr>
        <p:spPr>
          <a:xfrm>
            <a:off x="1170963" y="1686800"/>
            <a:ext cx="6302933" cy="1086068"/>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b="1" dirty="0">
                <a:solidFill>
                  <a:srgbClr val="0070C0"/>
                </a:solidFill>
              </a:rPr>
              <a:t>Subject-specific vocabulary</a:t>
            </a:r>
          </a:p>
          <a:p>
            <a:pPr marL="0" indent="0" algn="ctr">
              <a:buFont typeface="Arial" panose="020B0604020202020204" pitchFamily="34" charset="0"/>
              <a:buNone/>
            </a:pPr>
            <a:r>
              <a:rPr lang="en-AU" dirty="0">
                <a:solidFill>
                  <a:prstClr val="black"/>
                </a:solidFill>
              </a:rPr>
              <a:t>E.g. Polar bears are </a:t>
            </a:r>
            <a:r>
              <a:rPr lang="en-AU" dirty="0">
                <a:solidFill>
                  <a:srgbClr val="0070C0"/>
                </a:solidFill>
              </a:rPr>
              <a:t>warm-blooded</a:t>
            </a:r>
            <a:r>
              <a:rPr lang="en-AU" dirty="0">
                <a:solidFill>
                  <a:prstClr val="black"/>
                </a:solidFill>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380" y="1661811"/>
            <a:ext cx="3790421" cy="3790421"/>
          </a:xfrm>
          <a:prstGeom prst="rect">
            <a:avLst/>
          </a:prstGeom>
        </p:spPr>
      </p:pic>
      <p:sp>
        <p:nvSpPr>
          <p:cNvPr id="10" name="Content Placeholder 10"/>
          <p:cNvSpPr txBox="1">
            <a:spLocks/>
          </p:cNvSpPr>
          <p:nvPr/>
        </p:nvSpPr>
        <p:spPr>
          <a:xfrm>
            <a:off x="1170963" y="3026482"/>
            <a:ext cx="6302933" cy="1086068"/>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b="1" dirty="0">
                <a:solidFill>
                  <a:srgbClr val="FF0000"/>
                </a:solidFill>
              </a:rPr>
              <a:t>Groups and/or categories</a:t>
            </a:r>
          </a:p>
          <a:p>
            <a:pPr marL="0" indent="0" algn="ctr">
              <a:buFont typeface="Arial" panose="020B0604020202020204" pitchFamily="34" charset="0"/>
              <a:buNone/>
            </a:pPr>
            <a:r>
              <a:rPr lang="en-AU" dirty="0">
                <a:solidFill>
                  <a:prstClr val="black"/>
                </a:solidFill>
              </a:rPr>
              <a:t>E.g. Polar bears are </a:t>
            </a:r>
            <a:r>
              <a:rPr lang="en-AU" dirty="0">
                <a:solidFill>
                  <a:srgbClr val="FF0000"/>
                </a:solidFill>
              </a:rPr>
              <a:t>mammals</a:t>
            </a:r>
            <a:r>
              <a:rPr lang="en-AU" dirty="0">
                <a:solidFill>
                  <a:prstClr val="black"/>
                </a:solidFill>
              </a:rPr>
              <a:t>.</a:t>
            </a:r>
          </a:p>
        </p:txBody>
      </p:sp>
      <p:sp>
        <p:nvSpPr>
          <p:cNvPr id="9" name="Title 8">
            <a:extLst>
              <a:ext uri="{FF2B5EF4-FFF2-40B4-BE49-F238E27FC236}">
                <a16:creationId xmlns:a16="http://schemas.microsoft.com/office/drawing/2014/main" id="{A3B680C1-2E44-4C99-A9E6-D49533B4F253}"/>
              </a:ext>
            </a:extLst>
          </p:cNvPr>
          <p:cNvSpPr>
            <a:spLocks noGrp="1"/>
          </p:cNvSpPr>
          <p:nvPr>
            <p:ph type="title"/>
          </p:nvPr>
        </p:nvSpPr>
        <p:spPr/>
        <p:txBody>
          <a:bodyPr/>
          <a:lstStyle/>
          <a:p>
            <a:pPr algn="ctr"/>
            <a:r>
              <a:rPr lang="en-AU" dirty="0"/>
              <a:t>Informative Language – Examples </a:t>
            </a:r>
          </a:p>
        </p:txBody>
      </p:sp>
    </p:spTree>
    <p:extLst>
      <p:ext uri="{BB962C8B-B14F-4D97-AF65-F5344CB8AC3E}">
        <p14:creationId xmlns:p14="http://schemas.microsoft.com/office/powerpoint/2010/main" val="34977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1301947" y="4881782"/>
            <a:ext cx="6324418" cy="143226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b="1" dirty="0">
                <a:solidFill>
                  <a:srgbClr val="FF0066"/>
                </a:solidFill>
              </a:rPr>
              <a:t>Language of comparison</a:t>
            </a:r>
          </a:p>
          <a:p>
            <a:pPr marL="0" indent="0" algn="ctr">
              <a:buNone/>
            </a:pPr>
            <a:r>
              <a:rPr lang="en-AU" dirty="0">
                <a:solidFill>
                  <a:prstClr val="black"/>
                </a:solidFill>
              </a:rPr>
              <a:t>E.g. Polar bears are </a:t>
            </a:r>
            <a:r>
              <a:rPr lang="en-AU" dirty="0">
                <a:solidFill>
                  <a:srgbClr val="FF0066"/>
                </a:solidFill>
              </a:rPr>
              <a:t>even larger </a:t>
            </a:r>
            <a:r>
              <a:rPr lang="en-AU" dirty="0">
                <a:solidFill>
                  <a:prstClr val="black"/>
                </a:solidFill>
              </a:rPr>
              <a:t>than grizzly (brown) bears.</a:t>
            </a:r>
          </a:p>
        </p:txBody>
      </p:sp>
      <p:sp>
        <p:nvSpPr>
          <p:cNvPr id="6" name="Content Placeholder 10"/>
          <p:cNvSpPr txBox="1">
            <a:spLocks/>
          </p:cNvSpPr>
          <p:nvPr/>
        </p:nvSpPr>
        <p:spPr>
          <a:xfrm>
            <a:off x="1301947" y="1686800"/>
            <a:ext cx="6302933" cy="1432268"/>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b="1" dirty="0">
                <a:solidFill>
                  <a:srgbClr val="7030A0"/>
                </a:solidFill>
              </a:rPr>
              <a:t>Connectives of time</a:t>
            </a:r>
          </a:p>
          <a:p>
            <a:pPr marL="0" indent="0" algn="ctr">
              <a:buNone/>
            </a:pPr>
            <a:r>
              <a:rPr lang="en-AU" dirty="0">
                <a:solidFill>
                  <a:prstClr val="black"/>
                </a:solidFill>
              </a:rPr>
              <a:t>E.g. </a:t>
            </a:r>
            <a:r>
              <a:rPr lang="en-AU" dirty="0">
                <a:solidFill>
                  <a:srgbClr val="7030A0"/>
                </a:solidFill>
              </a:rPr>
              <a:t>After</a:t>
            </a:r>
            <a:r>
              <a:rPr lang="en-AU" dirty="0">
                <a:solidFill>
                  <a:prstClr val="black"/>
                </a:solidFill>
              </a:rPr>
              <a:t> the mother leaves her cubs, siblings sometimes stay together.</a:t>
            </a:r>
          </a:p>
        </p:txBody>
      </p:sp>
      <p:sp>
        <p:nvSpPr>
          <p:cNvPr id="10" name="Content Placeholder 10"/>
          <p:cNvSpPr txBox="1">
            <a:spLocks/>
          </p:cNvSpPr>
          <p:nvPr/>
        </p:nvSpPr>
        <p:spPr>
          <a:xfrm>
            <a:off x="1301947" y="3284291"/>
            <a:ext cx="6302933" cy="1432268"/>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b="1" dirty="0">
                <a:solidFill>
                  <a:schemeClr val="accent2"/>
                </a:solidFill>
              </a:rPr>
              <a:t>Cause and effect</a:t>
            </a:r>
          </a:p>
          <a:p>
            <a:pPr marL="0" indent="0" algn="ctr">
              <a:buNone/>
            </a:pPr>
            <a:r>
              <a:rPr lang="en-AU" dirty="0">
                <a:solidFill>
                  <a:prstClr val="black"/>
                </a:solidFill>
              </a:rPr>
              <a:t>E.g. </a:t>
            </a:r>
            <a:r>
              <a:rPr lang="en-AU" dirty="0">
                <a:solidFill>
                  <a:schemeClr val="accent2"/>
                </a:solidFill>
              </a:rPr>
              <a:t>Because</a:t>
            </a:r>
            <a:r>
              <a:rPr lang="en-AU" dirty="0">
                <a:solidFill>
                  <a:prstClr val="black"/>
                </a:solidFill>
              </a:rPr>
              <a:t> of the cold climate they live in, polar bears are covered in fur.</a:t>
            </a:r>
          </a:p>
        </p:txBody>
      </p:sp>
      <p:sp>
        <p:nvSpPr>
          <p:cNvPr id="9" name="Title 8">
            <a:extLst>
              <a:ext uri="{FF2B5EF4-FFF2-40B4-BE49-F238E27FC236}">
                <a16:creationId xmlns:a16="http://schemas.microsoft.com/office/drawing/2014/main" id="{A3B680C1-2E44-4C99-A9E6-D49533B4F253}"/>
              </a:ext>
            </a:extLst>
          </p:cNvPr>
          <p:cNvSpPr>
            <a:spLocks noGrp="1"/>
          </p:cNvSpPr>
          <p:nvPr>
            <p:ph type="title"/>
          </p:nvPr>
        </p:nvSpPr>
        <p:spPr/>
        <p:txBody>
          <a:bodyPr/>
          <a:lstStyle/>
          <a:p>
            <a:pPr algn="ctr"/>
            <a:r>
              <a:rPr lang="en-AU" dirty="0"/>
              <a:t>Informative Language – Examples </a:t>
            </a:r>
          </a:p>
        </p:txBody>
      </p:sp>
      <p:pic>
        <p:nvPicPr>
          <p:cNvPr id="7" name="Picture 6">
            <a:extLst>
              <a:ext uri="{FF2B5EF4-FFF2-40B4-BE49-F238E27FC236}">
                <a16:creationId xmlns:a16="http://schemas.microsoft.com/office/drawing/2014/main" id="{AEB25800-24A8-45C0-B089-97ADAF861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380" y="2105214"/>
            <a:ext cx="3790421" cy="3790421"/>
          </a:xfrm>
          <a:prstGeom prst="rect">
            <a:avLst/>
          </a:prstGeom>
        </p:spPr>
      </p:pic>
    </p:spTree>
    <p:extLst>
      <p:ext uri="{BB962C8B-B14F-4D97-AF65-F5344CB8AC3E}">
        <p14:creationId xmlns:p14="http://schemas.microsoft.com/office/powerpoint/2010/main" val="199254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Informative Language – Pair Activity </a:t>
            </a:r>
            <a:endParaRPr lang="en-US" dirty="0"/>
          </a:p>
        </p:txBody>
      </p:sp>
      <p:sp>
        <p:nvSpPr>
          <p:cNvPr id="6" name="Content Placeholder 5">
            <a:extLst>
              <a:ext uri="{FF2B5EF4-FFF2-40B4-BE49-F238E27FC236}">
                <a16:creationId xmlns:a16="http://schemas.microsoft.com/office/drawing/2014/main" id="{7960AD0B-FF4B-4A24-A57F-C83716C898C7}"/>
              </a:ext>
            </a:extLst>
          </p:cNvPr>
          <p:cNvSpPr>
            <a:spLocks noGrp="1"/>
          </p:cNvSpPr>
          <p:nvPr>
            <p:ph idx="1"/>
          </p:nvPr>
        </p:nvSpPr>
        <p:spPr/>
        <p:txBody>
          <a:bodyPr/>
          <a:lstStyle/>
          <a:p>
            <a:pPr marL="0" indent="0">
              <a:buNone/>
            </a:pPr>
            <a:r>
              <a:rPr lang="en-AU" dirty="0"/>
              <a:t>Work with a partner. Brainstorm some words that you might find in an informative text about snakes. Make a list of your words. Think about…</a:t>
            </a:r>
            <a:endParaRPr lang="en-US" dirty="0"/>
          </a:p>
          <a:p>
            <a:pPr marL="0" indent="0">
              <a:buNone/>
            </a:pP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0781" y="2638540"/>
            <a:ext cx="3150437" cy="3150437"/>
          </a:xfrm>
          <a:prstGeom prst="rect">
            <a:avLst/>
          </a:prstGeom>
        </p:spPr>
      </p:pic>
      <p:sp>
        <p:nvSpPr>
          <p:cNvPr id="5" name="Rectangle 4"/>
          <p:cNvSpPr/>
          <p:nvPr/>
        </p:nvSpPr>
        <p:spPr>
          <a:xfrm>
            <a:off x="1186308" y="2828385"/>
            <a:ext cx="3411255" cy="523220"/>
          </a:xfrm>
          <a:prstGeom prst="rect">
            <a:avLst/>
          </a:prstGeom>
        </p:spPr>
        <p:txBody>
          <a:bodyPr wrap="none">
            <a:spAutoFit/>
          </a:bodyPr>
          <a:lstStyle/>
          <a:p>
            <a:pPr algn="ctr"/>
            <a:r>
              <a:rPr lang="en-AU" sz="2800" dirty="0">
                <a:solidFill>
                  <a:srgbClr val="0070C0"/>
                </a:solidFill>
              </a:rPr>
              <a:t>subject-specific words</a:t>
            </a:r>
          </a:p>
        </p:txBody>
      </p:sp>
      <p:sp>
        <p:nvSpPr>
          <p:cNvPr id="7" name="Rectangle 6"/>
          <p:cNvSpPr/>
          <p:nvPr/>
        </p:nvSpPr>
        <p:spPr>
          <a:xfrm>
            <a:off x="1021448" y="3875747"/>
            <a:ext cx="3499333" cy="523220"/>
          </a:xfrm>
          <a:prstGeom prst="rect">
            <a:avLst/>
          </a:prstGeom>
        </p:spPr>
        <p:txBody>
          <a:bodyPr wrap="square">
            <a:spAutoFit/>
          </a:bodyPr>
          <a:lstStyle/>
          <a:p>
            <a:pPr algn="ctr"/>
            <a:r>
              <a:rPr lang="en-AU" sz="2800" dirty="0">
                <a:solidFill>
                  <a:srgbClr val="FF0000"/>
                </a:solidFill>
              </a:rPr>
              <a:t>groups and categories</a:t>
            </a:r>
          </a:p>
        </p:txBody>
      </p:sp>
      <p:sp>
        <p:nvSpPr>
          <p:cNvPr id="8" name="Rectangle 7"/>
          <p:cNvSpPr/>
          <p:nvPr/>
        </p:nvSpPr>
        <p:spPr>
          <a:xfrm>
            <a:off x="1124549" y="4923109"/>
            <a:ext cx="3534770" cy="523220"/>
          </a:xfrm>
          <a:prstGeom prst="rect">
            <a:avLst/>
          </a:prstGeom>
        </p:spPr>
        <p:txBody>
          <a:bodyPr wrap="square">
            <a:spAutoFit/>
          </a:bodyPr>
          <a:lstStyle/>
          <a:p>
            <a:pPr algn="ctr"/>
            <a:r>
              <a:rPr lang="en-AU" sz="2800" dirty="0">
                <a:solidFill>
                  <a:srgbClr val="00B050"/>
                </a:solidFill>
              </a:rPr>
              <a:t>adjectives and adverbs</a:t>
            </a:r>
          </a:p>
        </p:txBody>
      </p:sp>
      <p:sp>
        <p:nvSpPr>
          <p:cNvPr id="9" name="Rectangle 8"/>
          <p:cNvSpPr/>
          <p:nvPr/>
        </p:nvSpPr>
        <p:spPr>
          <a:xfrm>
            <a:off x="7805369" y="2828385"/>
            <a:ext cx="3039550" cy="523220"/>
          </a:xfrm>
          <a:prstGeom prst="rect">
            <a:avLst/>
          </a:prstGeom>
        </p:spPr>
        <p:txBody>
          <a:bodyPr wrap="none">
            <a:spAutoFit/>
          </a:bodyPr>
          <a:lstStyle/>
          <a:p>
            <a:pPr algn="ctr"/>
            <a:r>
              <a:rPr lang="en-AU" sz="2800" dirty="0">
                <a:solidFill>
                  <a:srgbClr val="7030A0"/>
                </a:solidFill>
              </a:rPr>
              <a:t>connectives of time</a:t>
            </a:r>
          </a:p>
        </p:txBody>
      </p:sp>
      <p:sp>
        <p:nvSpPr>
          <p:cNvPr id="10" name="Rectangle 9"/>
          <p:cNvSpPr/>
          <p:nvPr/>
        </p:nvSpPr>
        <p:spPr>
          <a:xfrm>
            <a:off x="7933243" y="3875747"/>
            <a:ext cx="2783801" cy="523220"/>
          </a:xfrm>
          <a:prstGeom prst="rect">
            <a:avLst/>
          </a:prstGeom>
        </p:spPr>
        <p:txBody>
          <a:bodyPr wrap="square">
            <a:spAutoFit/>
          </a:bodyPr>
          <a:lstStyle/>
          <a:p>
            <a:pPr algn="ctr"/>
            <a:r>
              <a:rPr lang="en-AU" sz="2800" dirty="0">
                <a:solidFill>
                  <a:schemeClr val="accent2"/>
                </a:solidFill>
              </a:rPr>
              <a:t>cause and effect</a:t>
            </a:r>
          </a:p>
        </p:txBody>
      </p:sp>
      <p:sp>
        <p:nvSpPr>
          <p:cNvPr id="11" name="Rectangle 10"/>
          <p:cNvSpPr/>
          <p:nvPr/>
        </p:nvSpPr>
        <p:spPr>
          <a:xfrm>
            <a:off x="7532683" y="4923109"/>
            <a:ext cx="3673314" cy="523220"/>
          </a:xfrm>
          <a:prstGeom prst="rect">
            <a:avLst/>
          </a:prstGeom>
        </p:spPr>
        <p:txBody>
          <a:bodyPr wrap="none">
            <a:spAutoFit/>
          </a:bodyPr>
          <a:lstStyle/>
          <a:p>
            <a:pPr algn="ctr"/>
            <a:r>
              <a:rPr lang="en-AU" sz="2800" dirty="0">
                <a:solidFill>
                  <a:srgbClr val="FF0066"/>
                </a:solidFill>
              </a:rPr>
              <a:t>language of comparison</a:t>
            </a:r>
          </a:p>
        </p:txBody>
      </p:sp>
    </p:spTree>
    <p:extLst>
      <p:ext uri="{BB962C8B-B14F-4D97-AF65-F5344CB8AC3E}">
        <p14:creationId xmlns:p14="http://schemas.microsoft.com/office/powerpoint/2010/main" val="34142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Informative Language – Review </a:t>
            </a:r>
            <a:endParaRPr lang="en-US" dirty="0"/>
          </a:p>
        </p:txBody>
      </p:sp>
      <p:sp>
        <p:nvSpPr>
          <p:cNvPr id="5" name="Content Placeholder 4"/>
          <p:cNvSpPr>
            <a:spLocks noGrp="1"/>
          </p:cNvSpPr>
          <p:nvPr>
            <p:ph idx="1"/>
          </p:nvPr>
        </p:nvSpPr>
        <p:spPr>
          <a:xfrm>
            <a:off x="838200" y="1709738"/>
            <a:ext cx="10515600" cy="1008295"/>
          </a:xfrm>
        </p:spPr>
        <p:txBody>
          <a:bodyPr>
            <a:normAutofit/>
          </a:bodyPr>
          <a:lstStyle/>
          <a:p>
            <a:pPr marL="0" indent="0">
              <a:buNone/>
            </a:pPr>
            <a:r>
              <a:rPr lang="en-AU" dirty="0"/>
              <a:t>Read this informative paragraph. In your workbook, make a list of the </a:t>
            </a:r>
            <a:r>
              <a:rPr lang="en-AU" dirty="0">
                <a:solidFill>
                  <a:srgbClr val="0070C0"/>
                </a:solidFill>
              </a:rPr>
              <a:t>subject-specific vocabulary</a:t>
            </a:r>
            <a:r>
              <a:rPr lang="en-AU" dirty="0"/>
              <a:t>, </a:t>
            </a:r>
            <a:r>
              <a:rPr lang="en-AU" dirty="0">
                <a:solidFill>
                  <a:srgbClr val="00B050"/>
                </a:solidFill>
              </a:rPr>
              <a:t>adjectives</a:t>
            </a:r>
            <a:r>
              <a:rPr lang="en-AU" dirty="0"/>
              <a:t> and </a:t>
            </a:r>
            <a:r>
              <a:rPr lang="en-AU" dirty="0">
                <a:solidFill>
                  <a:schemeClr val="accent2"/>
                </a:solidFill>
              </a:rPr>
              <a:t>cause and effect phrases</a:t>
            </a:r>
            <a:r>
              <a:rPr lang="en-AU" dirty="0"/>
              <a: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3284" y="2556860"/>
            <a:ext cx="4492114" cy="3166216"/>
          </a:xfrm>
          <a:prstGeom prst="rect">
            <a:avLst/>
          </a:prstGeom>
        </p:spPr>
      </p:pic>
      <p:sp>
        <p:nvSpPr>
          <p:cNvPr id="2" name="TextBox 1">
            <a:extLst>
              <a:ext uri="{FF2B5EF4-FFF2-40B4-BE49-F238E27FC236}">
                <a16:creationId xmlns:a16="http://schemas.microsoft.com/office/drawing/2014/main" id="{18B5D066-FA02-4FB6-966E-EFAC12302EA9}"/>
              </a:ext>
            </a:extLst>
          </p:cNvPr>
          <p:cNvSpPr txBox="1"/>
          <p:nvPr/>
        </p:nvSpPr>
        <p:spPr>
          <a:xfrm>
            <a:off x="838200" y="2624240"/>
            <a:ext cx="7181675" cy="3385542"/>
          </a:xfrm>
          <a:prstGeom prst="rect">
            <a:avLst/>
          </a:prstGeom>
          <a:noFill/>
        </p:spPr>
        <p:txBody>
          <a:bodyPr wrap="square" rtlCol="0">
            <a:spAutoFit/>
          </a:bodyPr>
          <a:lstStyle/>
          <a:p>
            <a:r>
              <a:rPr lang="en-AU" sz="2800" dirty="0"/>
              <a:t>A cactus is an unusual plant called a succulent. Succulents are usually found in hot, dry climates. Because rain is so infrequent, cacti have a thick, fleshy body to store water. They also have sharp spines that collect moisture from the air. To make water collection easier, cacti have a widespread root system. </a:t>
            </a:r>
            <a:endParaRPr lang="en-US" sz="2800" dirty="0"/>
          </a:p>
          <a:p>
            <a:endParaRPr lang="en-AU" dirty="0"/>
          </a:p>
        </p:txBody>
      </p:sp>
    </p:spTree>
    <p:extLst>
      <p:ext uri="{BB962C8B-B14F-4D97-AF65-F5344CB8AC3E}">
        <p14:creationId xmlns:p14="http://schemas.microsoft.com/office/powerpoint/2010/main" val="60789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Review – Suggested Answers</a:t>
            </a:r>
            <a:endParaRPr lang="en-US" dirty="0"/>
          </a:p>
        </p:txBody>
      </p:sp>
      <p:sp>
        <p:nvSpPr>
          <p:cNvPr id="5" name="Content Placeholder 4"/>
          <p:cNvSpPr>
            <a:spLocks noGrp="1"/>
          </p:cNvSpPr>
          <p:nvPr>
            <p:ph idx="1"/>
          </p:nvPr>
        </p:nvSpPr>
        <p:spPr>
          <a:xfrm>
            <a:off x="838200" y="1709738"/>
            <a:ext cx="10515600" cy="1008295"/>
          </a:xfrm>
        </p:spPr>
        <p:txBody>
          <a:bodyPr>
            <a:normAutofit/>
          </a:bodyPr>
          <a:lstStyle/>
          <a:p>
            <a:pPr marL="0" indent="0">
              <a:buNone/>
            </a:pPr>
            <a:r>
              <a:rPr lang="en-AU" dirty="0"/>
              <a:t>Did you manage to find the </a:t>
            </a:r>
            <a:r>
              <a:rPr lang="en-AU" dirty="0">
                <a:solidFill>
                  <a:srgbClr val="0070C0"/>
                </a:solidFill>
              </a:rPr>
              <a:t>subject-specific vocabulary</a:t>
            </a:r>
            <a:r>
              <a:rPr lang="en-AU" dirty="0"/>
              <a:t>, </a:t>
            </a:r>
            <a:r>
              <a:rPr lang="en-AU" dirty="0">
                <a:solidFill>
                  <a:srgbClr val="00B050"/>
                </a:solidFill>
              </a:rPr>
              <a:t>adjectives</a:t>
            </a:r>
            <a:r>
              <a:rPr lang="en-AU" dirty="0"/>
              <a:t> and </a:t>
            </a:r>
            <a:r>
              <a:rPr lang="en-AU" dirty="0">
                <a:solidFill>
                  <a:schemeClr val="accent2"/>
                </a:solidFill>
              </a:rPr>
              <a:t>cause and effect phrases</a:t>
            </a:r>
            <a:r>
              <a:rPr lang="en-AU" dirty="0"/>
              <a:t>?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3284" y="2556860"/>
            <a:ext cx="4492114" cy="3166216"/>
          </a:xfrm>
          <a:prstGeom prst="rect">
            <a:avLst/>
          </a:prstGeom>
        </p:spPr>
      </p:pic>
      <p:sp>
        <p:nvSpPr>
          <p:cNvPr id="2" name="TextBox 1">
            <a:extLst>
              <a:ext uri="{FF2B5EF4-FFF2-40B4-BE49-F238E27FC236}">
                <a16:creationId xmlns:a16="http://schemas.microsoft.com/office/drawing/2014/main" id="{18B5D066-FA02-4FB6-966E-EFAC12302EA9}"/>
              </a:ext>
            </a:extLst>
          </p:cNvPr>
          <p:cNvSpPr txBox="1"/>
          <p:nvPr/>
        </p:nvSpPr>
        <p:spPr>
          <a:xfrm>
            <a:off x="838200" y="2624240"/>
            <a:ext cx="7181675" cy="3385542"/>
          </a:xfrm>
          <a:prstGeom prst="rect">
            <a:avLst/>
          </a:prstGeom>
          <a:noFill/>
        </p:spPr>
        <p:txBody>
          <a:bodyPr wrap="square" rtlCol="0">
            <a:spAutoFit/>
          </a:bodyPr>
          <a:lstStyle/>
          <a:p>
            <a:r>
              <a:rPr lang="en-AU" sz="2800" dirty="0"/>
              <a:t>A </a:t>
            </a:r>
            <a:r>
              <a:rPr lang="en-AU" sz="2800" dirty="0">
                <a:solidFill>
                  <a:srgbClr val="0070C0"/>
                </a:solidFill>
              </a:rPr>
              <a:t>cactus</a:t>
            </a:r>
            <a:r>
              <a:rPr lang="en-AU" sz="2800" dirty="0"/>
              <a:t> is an </a:t>
            </a:r>
            <a:r>
              <a:rPr lang="en-AU" sz="2800" dirty="0">
                <a:solidFill>
                  <a:srgbClr val="00B050"/>
                </a:solidFill>
              </a:rPr>
              <a:t>unusual</a:t>
            </a:r>
            <a:r>
              <a:rPr lang="en-AU" sz="2800" dirty="0"/>
              <a:t> plant called a </a:t>
            </a:r>
            <a:r>
              <a:rPr lang="en-AU" sz="2800" dirty="0">
                <a:solidFill>
                  <a:srgbClr val="0070C0"/>
                </a:solidFill>
              </a:rPr>
              <a:t>succulent</a:t>
            </a:r>
            <a:r>
              <a:rPr lang="en-AU" sz="2800" dirty="0"/>
              <a:t>. </a:t>
            </a:r>
            <a:r>
              <a:rPr lang="en-AU" sz="2800" dirty="0">
                <a:solidFill>
                  <a:srgbClr val="0070C0"/>
                </a:solidFill>
              </a:rPr>
              <a:t>Succulents</a:t>
            </a:r>
            <a:r>
              <a:rPr lang="en-AU" sz="2800" dirty="0"/>
              <a:t> are usually found in </a:t>
            </a:r>
            <a:r>
              <a:rPr lang="en-AU" sz="2800" dirty="0">
                <a:solidFill>
                  <a:srgbClr val="00B050"/>
                </a:solidFill>
              </a:rPr>
              <a:t>hot</a:t>
            </a:r>
            <a:r>
              <a:rPr lang="en-AU" sz="2800" dirty="0"/>
              <a:t>, </a:t>
            </a:r>
            <a:r>
              <a:rPr lang="en-AU" sz="2800" dirty="0">
                <a:solidFill>
                  <a:srgbClr val="00B050"/>
                </a:solidFill>
              </a:rPr>
              <a:t>dry</a:t>
            </a:r>
            <a:r>
              <a:rPr lang="en-AU" sz="2800" dirty="0"/>
              <a:t> </a:t>
            </a:r>
            <a:r>
              <a:rPr lang="en-AU" sz="2800" dirty="0">
                <a:solidFill>
                  <a:srgbClr val="0070C0"/>
                </a:solidFill>
              </a:rPr>
              <a:t>climates</a:t>
            </a:r>
            <a:r>
              <a:rPr lang="en-AU" sz="2800" dirty="0"/>
              <a:t>. </a:t>
            </a:r>
            <a:r>
              <a:rPr lang="en-AU" sz="2800" dirty="0">
                <a:solidFill>
                  <a:schemeClr val="accent2"/>
                </a:solidFill>
              </a:rPr>
              <a:t>Because rain is so infrequent</a:t>
            </a:r>
            <a:r>
              <a:rPr lang="en-AU" sz="2800" dirty="0"/>
              <a:t>, </a:t>
            </a:r>
            <a:r>
              <a:rPr lang="en-AU" sz="2800" dirty="0">
                <a:solidFill>
                  <a:srgbClr val="0070C0"/>
                </a:solidFill>
              </a:rPr>
              <a:t>cacti </a:t>
            </a:r>
            <a:r>
              <a:rPr lang="en-AU" sz="2800" dirty="0"/>
              <a:t>have a </a:t>
            </a:r>
            <a:r>
              <a:rPr lang="en-AU" sz="2800" dirty="0">
                <a:solidFill>
                  <a:srgbClr val="00B050"/>
                </a:solidFill>
              </a:rPr>
              <a:t>thick</a:t>
            </a:r>
            <a:r>
              <a:rPr lang="en-AU" sz="2800" dirty="0"/>
              <a:t>, </a:t>
            </a:r>
            <a:r>
              <a:rPr lang="en-AU" sz="2800" dirty="0">
                <a:solidFill>
                  <a:srgbClr val="00B050"/>
                </a:solidFill>
              </a:rPr>
              <a:t>fleshy</a:t>
            </a:r>
            <a:r>
              <a:rPr lang="en-AU" sz="2800" dirty="0"/>
              <a:t> body to store water. They also have </a:t>
            </a:r>
            <a:r>
              <a:rPr lang="en-AU" sz="2800" dirty="0">
                <a:solidFill>
                  <a:srgbClr val="00B050"/>
                </a:solidFill>
              </a:rPr>
              <a:t>sharp</a:t>
            </a:r>
            <a:r>
              <a:rPr lang="en-AU" sz="2800" dirty="0"/>
              <a:t> </a:t>
            </a:r>
            <a:r>
              <a:rPr lang="en-AU" sz="2800" dirty="0">
                <a:solidFill>
                  <a:srgbClr val="0070C0"/>
                </a:solidFill>
              </a:rPr>
              <a:t>spines</a:t>
            </a:r>
            <a:r>
              <a:rPr lang="en-AU" sz="2800" dirty="0"/>
              <a:t> that collect moisture from the air. </a:t>
            </a:r>
            <a:r>
              <a:rPr lang="en-AU" sz="2800" dirty="0">
                <a:solidFill>
                  <a:schemeClr val="accent2"/>
                </a:solidFill>
              </a:rPr>
              <a:t>To make water collection easier</a:t>
            </a:r>
            <a:r>
              <a:rPr lang="en-AU" sz="2800" dirty="0"/>
              <a:t>, </a:t>
            </a:r>
            <a:r>
              <a:rPr lang="en-AU" sz="2800" dirty="0">
                <a:solidFill>
                  <a:srgbClr val="0070C0"/>
                </a:solidFill>
              </a:rPr>
              <a:t>cacti</a:t>
            </a:r>
            <a:r>
              <a:rPr lang="en-AU" sz="2800" dirty="0"/>
              <a:t> have a </a:t>
            </a:r>
            <a:r>
              <a:rPr lang="en-AU" sz="2800" dirty="0">
                <a:solidFill>
                  <a:srgbClr val="00B050"/>
                </a:solidFill>
              </a:rPr>
              <a:t>widespread</a:t>
            </a:r>
            <a:r>
              <a:rPr lang="en-AU" sz="2800" dirty="0"/>
              <a:t> </a:t>
            </a:r>
            <a:r>
              <a:rPr lang="en-AU" sz="2800" dirty="0">
                <a:solidFill>
                  <a:srgbClr val="0070C0"/>
                </a:solidFill>
              </a:rPr>
              <a:t>root system</a:t>
            </a:r>
            <a:r>
              <a:rPr lang="en-AU" sz="2800" dirty="0"/>
              <a:t>. </a:t>
            </a:r>
            <a:endParaRPr lang="en-US" sz="2800" dirty="0"/>
          </a:p>
          <a:p>
            <a:endParaRPr lang="en-AU" dirty="0"/>
          </a:p>
        </p:txBody>
      </p:sp>
    </p:spTree>
    <p:extLst>
      <p:ext uri="{BB962C8B-B14F-4D97-AF65-F5344CB8AC3E}">
        <p14:creationId xmlns:p14="http://schemas.microsoft.com/office/powerpoint/2010/main" val="362605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2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dirty="0"/>
              <a:t>What Are Informative Texts?</a:t>
            </a:r>
          </a:p>
        </p:txBody>
      </p:sp>
      <p:sp>
        <p:nvSpPr>
          <p:cNvPr id="5" name="Content Placeholder 4"/>
          <p:cNvSpPr>
            <a:spLocks noGrp="1"/>
          </p:cNvSpPr>
          <p:nvPr>
            <p:ph idx="1"/>
          </p:nvPr>
        </p:nvSpPr>
        <p:spPr/>
        <p:txBody>
          <a:bodyPr>
            <a:normAutofit/>
          </a:bodyPr>
          <a:lstStyle/>
          <a:p>
            <a:pPr marL="0" indent="0">
              <a:buNone/>
            </a:pPr>
            <a:r>
              <a:rPr lang="en-AU" dirty="0"/>
              <a:t>Informative texts provide factual information about a particular topic.</a:t>
            </a:r>
          </a:p>
          <a:p>
            <a:pPr marL="0" indent="0">
              <a:buNone/>
            </a:pPr>
            <a:r>
              <a:rPr lang="en-AU" dirty="0"/>
              <a:t>Some examples of topics include people, animals, objects and events.</a:t>
            </a:r>
          </a:p>
          <a:p>
            <a:pPr marL="0" indent="0">
              <a:buNone/>
            </a:pPr>
            <a:r>
              <a:rPr lang="en-AU" dirty="0"/>
              <a:t>There are many types of informative texts, such as:</a:t>
            </a:r>
          </a:p>
          <a:p>
            <a:r>
              <a:rPr lang="en-AU" dirty="0"/>
              <a:t>procedures</a:t>
            </a:r>
          </a:p>
          <a:p>
            <a:r>
              <a:rPr lang="en-AU" dirty="0"/>
              <a:t>reports</a:t>
            </a:r>
          </a:p>
          <a:p>
            <a:r>
              <a:rPr lang="en-AU" dirty="0"/>
              <a:t>explanations</a:t>
            </a:r>
          </a:p>
          <a:p>
            <a:r>
              <a:rPr lang="en-AU" dirty="0"/>
              <a:t>news articles.</a:t>
            </a:r>
          </a:p>
          <a:p>
            <a:pPr marL="0" indent="0">
              <a:buNone/>
            </a:pPr>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9045">
            <a:off x="8730054" y="2857520"/>
            <a:ext cx="2096308" cy="2974167"/>
          </a:xfrm>
          <a:prstGeom prst="rect">
            <a:avLst/>
          </a:prstGeom>
        </p:spPr>
      </p:pic>
    </p:spTree>
    <p:extLst>
      <p:ext uri="{BB962C8B-B14F-4D97-AF65-F5344CB8AC3E}">
        <p14:creationId xmlns:p14="http://schemas.microsoft.com/office/powerpoint/2010/main" val="1212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E643-6537-46A1-B37F-E4AC4B5E57BE}"/>
              </a:ext>
            </a:extLst>
          </p:cNvPr>
          <p:cNvSpPr>
            <a:spLocks noGrp="1"/>
          </p:cNvSpPr>
          <p:nvPr>
            <p:ph type="title"/>
          </p:nvPr>
        </p:nvSpPr>
        <p:spPr/>
        <p:txBody>
          <a:bodyPr/>
          <a:lstStyle/>
          <a:p>
            <a:pPr algn="ctr"/>
            <a:r>
              <a:rPr lang="en-AU" dirty="0"/>
              <a:t>Informative Texts - Structure</a:t>
            </a:r>
          </a:p>
        </p:txBody>
      </p:sp>
      <p:graphicFrame>
        <p:nvGraphicFramePr>
          <p:cNvPr id="9" name="Table 8">
            <a:extLst>
              <a:ext uri="{FF2B5EF4-FFF2-40B4-BE49-F238E27FC236}">
                <a16:creationId xmlns:a16="http://schemas.microsoft.com/office/drawing/2014/main" id="{8DF05344-1EF8-40C6-AC7E-9536F0FADB2C}"/>
              </a:ext>
            </a:extLst>
          </p:cNvPr>
          <p:cNvGraphicFramePr>
            <a:graphicFrameLocks noGrp="1"/>
          </p:cNvGraphicFramePr>
          <p:nvPr>
            <p:extLst>
              <p:ext uri="{D42A27DB-BD31-4B8C-83A1-F6EECF244321}">
                <p14:modId xmlns:p14="http://schemas.microsoft.com/office/powerpoint/2010/main" val="1263181471"/>
              </p:ext>
            </p:extLst>
          </p:nvPr>
        </p:nvGraphicFramePr>
        <p:xfrm>
          <a:off x="838200" y="1690688"/>
          <a:ext cx="10515600" cy="3888076"/>
        </p:xfrm>
        <a:graphic>
          <a:graphicData uri="http://schemas.openxmlformats.org/drawingml/2006/table">
            <a:tbl>
              <a:tblPr firstRow="1" bandRow="1">
                <a:tableStyleId>{5C22544A-7EE6-4342-B048-85BDC9FD1C3A}</a:tableStyleId>
              </a:tblPr>
              <a:tblGrid>
                <a:gridCol w="2416728">
                  <a:extLst>
                    <a:ext uri="{9D8B030D-6E8A-4147-A177-3AD203B41FA5}">
                      <a16:colId xmlns:a16="http://schemas.microsoft.com/office/drawing/2014/main" val="4250162664"/>
                    </a:ext>
                  </a:extLst>
                </a:gridCol>
                <a:gridCol w="8098872">
                  <a:extLst>
                    <a:ext uri="{9D8B030D-6E8A-4147-A177-3AD203B41FA5}">
                      <a16:colId xmlns:a16="http://schemas.microsoft.com/office/drawing/2014/main" val="1111459540"/>
                    </a:ext>
                  </a:extLst>
                </a:gridCol>
              </a:tblGrid>
              <a:tr h="972019">
                <a:tc>
                  <a:txBody>
                    <a:bodyPr/>
                    <a:lstStyle/>
                    <a:p>
                      <a:pPr algn="ctr"/>
                      <a:r>
                        <a:rPr lang="en-AU" sz="2400" b="1" dirty="0">
                          <a:solidFill>
                            <a:schemeClr val="tx1"/>
                          </a:solidFill>
                        </a:rPr>
                        <a:t>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2400" b="0" dirty="0">
                          <a:solidFill>
                            <a:schemeClr val="tx1"/>
                          </a:solidFill>
                        </a:rPr>
                        <a:t>This is the </a:t>
                      </a:r>
                      <a:r>
                        <a:rPr lang="en-AU" sz="2400" b="1" dirty="0">
                          <a:solidFill>
                            <a:schemeClr val="tx1"/>
                          </a:solidFill>
                        </a:rPr>
                        <a:t>main idea </a:t>
                      </a:r>
                      <a:r>
                        <a:rPr lang="en-AU" sz="2400" b="0" dirty="0">
                          <a:solidFill>
                            <a:schemeClr val="tx1"/>
                          </a:solidFill>
                        </a:rPr>
                        <a:t>of the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28904"/>
                  </a:ext>
                </a:extLst>
              </a:tr>
              <a:tr h="972019">
                <a:tc>
                  <a:txBody>
                    <a:bodyPr/>
                    <a:lstStyle/>
                    <a:p>
                      <a:pPr algn="ctr"/>
                      <a:r>
                        <a:rPr lang="en-AU" sz="2400" b="1" dirty="0">
                          <a:solidFill>
                            <a:srgbClr val="00B050"/>
                          </a:solidFill>
                        </a:rPr>
                        <a:t>Introduction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2400" b="0" dirty="0">
                          <a:solidFill>
                            <a:schemeClr val="tx1"/>
                          </a:solidFill>
                        </a:rPr>
                        <a:t>This is a </a:t>
                      </a:r>
                      <a:r>
                        <a:rPr lang="en-AU" sz="2400" b="1" dirty="0">
                          <a:solidFill>
                            <a:srgbClr val="00B050"/>
                          </a:solidFill>
                        </a:rPr>
                        <a:t>general statement </a:t>
                      </a:r>
                      <a:r>
                        <a:rPr lang="en-AU" sz="2400" b="0" dirty="0">
                          <a:solidFill>
                            <a:schemeClr val="tx1"/>
                          </a:solidFill>
                        </a:rPr>
                        <a:t>about the subject of the text.</a:t>
                      </a:r>
                    </a:p>
                    <a:p>
                      <a:pPr algn="ctr"/>
                      <a:r>
                        <a:rPr lang="en-AU" sz="2400" b="0" dirty="0">
                          <a:solidFill>
                            <a:schemeClr val="tx1"/>
                          </a:solidFill>
                        </a:rPr>
                        <a:t> It may also classify the subject as a part of a particular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41217"/>
                  </a:ext>
                </a:extLst>
              </a:tr>
              <a:tr h="972019">
                <a:tc>
                  <a:txBody>
                    <a:bodyPr/>
                    <a:lstStyle/>
                    <a:p>
                      <a:pPr algn="ctr"/>
                      <a:r>
                        <a:rPr lang="en-AU" sz="2400" b="1" dirty="0">
                          <a:solidFill>
                            <a:srgbClr val="FF0000"/>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2400" dirty="0"/>
                        <a:t>This is a series of </a:t>
                      </a:r>
                      <a:r>
                        <a:rPr lang="en-AU" sz="2400" b="1" dirty="0">
                          <a:solidFill>
                            <a:srgbClr val="FF0000"/>
                          </a:solidFill>
                        </a:rPr>
                        <a:t>factual paragraphs </a:t>
                      </a:r>
                      <a:r>
                        <a:rPr lang="en-AU" sz="2400" dirty="0"/>
                        <a:t>about the subject.</a:t>
                      </a:r>
                    </a:p>
                    <a:p>
                      <a:pPr algn="ctr"/>
                      <a:r>
                        <a:rPr lang="en-AU" sz="2400" dirty="0"/>
                        <a:t> These should describe the </a:t>
                      </a:r>
                      <a:r>
                        <a:rPr lang="en-AU" sz="2400" dirty="0">
                          <a:solidFill>
                            <a:schemeClr val="tx1"/>
                          </a:solidFill>
                        </a:rPr>
                        <a:t>subject’s characteristics.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389750"/>
                  </a:ext>
                </a:extLst>
              </a:tr>
              <a:tr h="972019">
                <a:tc>
                  <a:txBody>
                    <a:bodyPr/>
                    <a:lstStyle/>
                    <a:p>
                      <a:pPr algn="ctr"/>
                      <a:r>
                        <a:rPr lang="en-AU" sz="2400" b="1" dirty="0">
                          <a:solidFill>
                            <a:srgbClr val="0070C0"/>
                          </a:solidFill>
                        </a:rPr>
                        <a:t>Conclusion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2400" dirty="0"/>
                        <a:t>This is a </a:t>
                      </a:r>
                      <a:r>
                        <a:rPr lang="en-AU" sz="2400" b="1" dirty="0">
                          <a:solidFill>
                            <a:srgbClr val="0070C0"/>
                          </a:solidFill>
                        </a:rPr>
                        <a:t>concluding statement </a:t>
                      </a:r>
                      <a:r>
                        <a:rPr lang="en-AU" sz="2400" dirty="0"/>
                        <a:t>about the subject of the text. </a:t>
                      </a:r>
                    </a:p>
                    <a:p>
                      <a:pPr algn="ctr"/>
                      <a:r>
                        <a:rPr lang="en-AU" sz="2400" dirty="0">
                          <a:solidFill>
                            <a:schemeClr val="tx1"/>
                          </a:solidFill>
                        </a:rPr>
                        <a:t>It may also summarise the key features of the subject.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682332"/>
                  </a:ext>
                </a:extLst>
              </a:tr>
            </a:tbl>
          </a:graphicData>
        </a:graphic>
      </p:graphicFrame>
    </p:spTree>
    <p:extLst>
      <p:ext uri="{BB962C8B-B14F-4D97-AF65-F5344CB8AC3E}">
        <p14:creationId xmlns:p14="http://schemas.microsoft.com/office/powerpoint/2010/main" val="46566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Informative Text Example – Turtles </a:t>
            </a:r>
            <a:endParaRPr lang="en-US" dirty="0"/>
          </a:p>
        </p:txBody>
      </p:sp>
      <p:sp>
        <p:nvSpPr>
          <p:cNvPr id="3" name="Content Placeholder 2"/>
          <p:cNvSpPr>
            <a:spLocks noGrp="1"/>
          </p:cNvSpPr>
          <p:nvPr>
            <p:ph idx="1"/>
          </p:nvPr>
        </p:nvSpPr>
        <p:spPr>
          <a:xfrm>
            <a:off x="838201" y="1709738"/>
            <a:ext cx="6426666" cy="4351338"/>
          </a:xfrm>
        </p:spPr>
        <p:txBody>
          <a:bodyPr>
            <a:normAutofit/>
          </a:bodyPr>
          <a:lstStyle/>
          <a:p>
            <a:pPr marL="0" indent="0">
              <a:buNone/>
            </a:pPr>
            <a:r>
              <a:rPr lang="en-AU" b="1" dirty="0">
                <a:solidFill>
                  <a:srgbClr val="00B050"/>
                </a:solidFill>
              </a:rPr>
              <a:t>Introduction</a:t>
            </a:r>
          </a:p>
          <a:p>
            <a:pPr marL="0" indent="0">
              <a:buNone/>
            </a:pPr>
            <a:r>
              <a:rPr lang="en-AU" dirty="0"/>
              <a:t>Turtles are reptiles. They are cold-blooded, so they need sunlight to keep them warm and active. </a:t>
            </a:r>
          </a:p>
          <a:p>
            <a:pPr marL="0" indent="0">
              <a:buNone/>
            </a:pPr>
            <a:r>
              <a:rPr lang="en-AU" b="1" dirty="0">
                <a:solidFill>
                  <a:srgbClr val="FF0000"/>
                </a:solidFill>
              </a:rPr>
              <a:t>Description</a:t>
            </a:r>
          </a:p>
          <a:p>
            <a:pPr marL="0" indent="0">
              <a:buNone/>
            </a:pPr>
            <a:r>
              <a:rPr lang="en-AU" dirty="0"/>
              <a:t>Turtles have a hard shell on their back. This protects them from their enemies. Some turtles can even hide their heads inside their shells if they are being attacked! </a:t>
            </a:r>
          </a:p>
          <a:p>
            <a:pPr marL="0" indent="0">
              <a:buNone/>
            </a:pPr>
            <a:endParaRPr lang="en-AU" b="1" dirty="0">
              <a:solidFill>
                <a:srgbClr val="FF0000"/>
              </a:solidFill>
            </a:endParaRPr>
          </a:p>
        </p:txBody>
      </p:sp>
      <p:pic>
        <p:nvPicPr>
          <p:cNvPr id="1026" name="Picture 2" descr="Marine Animals Loggerhead Turtle - Teach Starter file">
            <a:extLst>
              <a:ext uri="{FF2B5EF4-FFF2-40B4-BE49-F238E27FC236}">
                <a16:creationId xmlns:a16="http://schemas.microsoft.com/office/drawing/2014/main" id="{31565DAC-51A2-485B-95AC-7812EB8C9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4134" flipH="1">
            <a:off x="6641555" y="2303355"/>
            <a:ext cx="52387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6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F1F0-9536-4538-BD78-685759B9110F}"/>
              </a:ext>
            </a:extLst>
          </p:cNvPr>
          <p:cNvSpPr>
            <a:spLocks noGrp="1"/>
          </p:cNvSpPr>
          <p:nvPr>
            <p:ph type="title"/>
          </p:nvPr>
        </p:nvSpPr>
        <p:spPr/>
        <p:txBody>
          <a:bodyPr/>
          <a:lstStyle/>
          <a:p>
            <a:pPr algn="ctr"/>
            <a:r>
              <a:rPr lang="en-AU" dirty="0"/>
              <a:t>Informative Text Example – Turtles </a:t>
            </a:r>
          </a:p>
        </p:txBody>
      </p:sp>
      <p:sp>
        <p:nvSpPr>
          <p:cNvPr id="3" name="Content Placeholder 2">
            <a:extLst>
              <a:ext uri="{FF2B5EF4-FFF2-40B4-BE49-F238E27FC236}">
                <a16:creationId xmlns:a16="http://schemas.microsoft.com/office/drawing/2014/main" id="{0A8EA7B4-98DF-42E1-AACD-9AC6AFDD8976}"/>
              </a:ext>
            </a:extLst>
          </p:cNvPr>
          <p:cNvSpPr>
            <a:spLocks noGrp="1"/>
          </p:cNvSpPr>
          <p:nvPr>
            <p:ph idx="1"/>
          </p:nvPr>
        </p:nvSpPr>
        <p:spPr>
          <a:xfrm>
            <a:off x="838200" y="1690688"/>
            <a:ext cx="10515600" cy="4351338"/>
          </a:xfrm>
        </p:spPr>
        <p:txBody>
          <a:bodyPr/>
          <a:lstStyle/>
          <a:p>
            <a:pPr marL="0" indent="0">
              <a:buNone/>
            </a:pPr>
            <a:r>
              <a:rPr lang="en-AU" dirty="0"/>
              <a:t>Turtles lay their eggs on land. Some turtles lay their eggs in sand, then leave the eggs to hatch on their own. When they hatch, the baby turtles scramble down into the water. They have to be quick so that they don’t get eaten by larger animals.</a:t>
            </a:r>
            <a:endParaRPr lang="en-US" dirty="0"/>
          </a:p>
          <a:p>
            <a:pPr marL="0" indent="0">
              <a:buNone/>
            </a:pPr>
            <a:r>
              <a:rPr lang="en-AU" dirty="0"/>
              <a:t>Most turtles eat plants that grow in the water. Some turtles also like to eat meat. These turtles eat small insects, snails and worms. </a:t>
            </a:r>
          </a:p>
          <a:p>
            <a:pPr marL="0" indent="0">
              <a:buNone/>
            </a:pPr>
            <a:r>
              <a:rPr lang="en-AU" b="1" dirty="0">
                <a:solidFill>
                  <a:srgbClr val="0070C0"/>
                </a:solidFill>
              </a:rPr>
              <a:t>Conclusion</a:t>
            </a:r>
          </a:p>
          <a:p>
            <a:pPr marL="0" indent="0">
              <a:buNone/>
            </a:pPr>
            <a:r>
              <a:rPr lang="en-AU" dirty="0"/>
              <a:t>Many species of turtles are endangered, which means they are at risk of extinction. Humans must work to protect these beautiful creatures.</a:t>
            </a:r>
          </a:p>
        </p:txBody>
      </p:sp>
    </p:spTree>
    <p:extLst>
      <p:ext uri="{BB962C8B-B14F-4D97-AF65-F5344CB8AC3E}">
        <p14:creationId xmlns:p14="http://schemas.microsoft.com/office/powerpoint/2010/main" val="357966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Informative Text Structure – Class Activity</a:t>
            </a:r>
            <a:endParaRPr lang="en-US" dirty="0"/>
          </a:p>
        </p:txBody>
      </p:sp>
      <p:sp>
        <p:nvSpPr>
          <p:cNvPr id="3" name="Content Placeholder 2"/>
          <p:cNvSpPr>
            <a:spLocks noGrp="1"/>
          </p:cNvSpPr>
          <p:nvPr>
            <p:ph idx="1"/>
          </p:nvPr>
        </p:nvSpPr>
        <p:spPr/>
        <p:txBody>
          <a:bodyPr>
            <a:normAutofit/>
          </a:bodyPr>
          <a:lstStyle/>
          <a:p>
            <a:pPr marL="0" indent="0">
              <a:buNone/>
            </a:pPr>
            <a:r>
              <a:rPr lang="en-AU" dirty="0"/>
              <a:t>As a class, read the informative text, </a:t>
            </a:r>
            <a:r>
              <a:rPr lang="en-AU" i="1" dirty="0"/>
              <a:t>Owls. </a:t>
            </a:r>
            <a:r>
              <a:rPr lang="en-AU" dirty="0"/>
              <a:t>The text can be found on the next two slides.</a:t>
            </a:r>
          </a:p>
          <a:p>
            <a:pPr marL="0" indent="0">
              <a:buNone/>
            </a:pPr>
            <a:r>
              <a:rPr lang="en-AU" dirty="0"/>
              <a:t>As you are reading, work together as a class to identify the informative structure of the text, including: </a:t>
            </a:r>
          </a:p>
          <a:p>
            <a:r>
              <a:rPr lang="en-AU" dirty="0"/>
              <a:t>the </a:t>
            </a:r>
            <a:r>
              <a:rPr lang="en-AU" b="1" dirty="0"/>
              <a:t>title</a:t>
            </a:r>
            <a:r>
              <a:rPr lang="en-AU" dirty="0"/>
              <a:t> </a:t>
            </a:r>
          </a:p>
          <a:p>
            <a:r>
              <a:rPr lang="en-AU" dirty="0"/>
              <a:t>the </a:t>
            </a:r>
            <a:r>
              <a:rPr lang="en-AU" b="1" dirty="0">
                <a:solidFill>
                  <a:srgbClr val="00B050"/>
                </a:solidFill>
              </a:rPr>
              <a:t>introduction</a:t>
            </a:r>
          </a:p>
          <a:p>
            <a:r>
              <a:rPr lang="en-AU" dirty="0"/>
              <a:t>the </a:t>
            </a:r>
            <a:r>
              <a:rPr lang="en-AU" b="1" dirty="0">
                <a:solidFill>
                  <a:srgbClr val="FF0000"/>
                </a:solidFill>
              </a:rPr>
              <a:t>description</a:t>
            </a:r>
          </a:p>
          <a:p>
            <a:r>
              <a:rPr lang="en-AU" dirty="0"/>
              <a:t>the </a:t>
            </a:r>
            <a:r>
              <a:rPr lang="en-AU" b="1" dirty="0">
                <a:solidFill>
                  <a:srgbClr val="0070C0"/>
                </a:solidFill>
              </a:rPr>
              <a:t>conclusion</a:t>
            </a:r>
            <a:r>
              <a:rPr lang="en-AU" dirty="0"/>
              <a:t>.</a:t>
            </a:r>
          </a:p>
          <a:p>
            <a:pPr marL="0" indent="0">
              <a:buNone/>
            </a:pPr>
            <a:endParaRPr lang="en-AU" sz="2400" dirty="0"/>
          </a:p>
        </p:txBody>
      </p:sp>
      <p:pic>
        <p:nvPicPr>
          <p:cNvPr id="9" name="Picture 8" descr="Quill and Ink - Teach Starter file">
            <a:extLst>
              <a:ext uri="{FF2B5EF4-FFF2-40B4-BE49-F238E27FC236}">
                <a16:creationId xmlns:a16="http://schemas.microsoft.com/office/drawing/2014/main" id="{EBEB67F1-A970-4BB8-B125-78B57EACC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992" y="3928299"/>
            <a:ext cx="3786808" cy="211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48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 - Teaching Presentation - Developing Informative Wrtiting Skills - AU" id="{D0E3FF47-6205-4289-8E75-1797470E40B5}" vid="{4536D2B3-D234-4CE0-8096-7ED3BC6FF0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1137</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Teacher Notes</vt:lpstr>
      <vt:lpstr>PowerPoint Presentation</vt:lpstr>
      <vt:lpstr>Symbols</vt:lpstr>
      <vt:lpstr>PowerPoint Presentation</vt:lpstr>
      <vt:lpstr>What Are Informative Texts?</vt:lpstr>
      <vt:lpstr>Informative Texts - Structure</vt:lpstr>
      <vt:lpstr>Informative Text Example – Turtles </vt:lpstr>
      <vt:lpstr>Informative Text Example – Turtles </vt:lpstr>
      <vt:lpstr>Informative Text Structure – Class Activity</vt:lpstr>
      <vt:lpstr>Informative Text Structure – Example </vt:lpstr>
      <vt:lpstr>Informative Text Structure – Example </vt:lpstr>
      <vt:lpstr>Informative Text Structure – Answers </vt:lpstr>
      <vt:lpstr>Informative Text Structure – Review </vt:lpstr>
      <vt:lpstr>Informative Texts – Language </vt:lpstr>
      <vt:lpstr>Informative Language – Examples </vt:lpstr>
      <vt:lpstr>Informative Language – Examples </vt:lpstr>
      <vt:lpstr>Informative Language – Pair Activity </vt:lpstr>
      <vt:lpstr>Informative Language – Review </vt:lpstr>
      <vt:lpstr>Review – Suggested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Errol Hoffman</dc:creator>
  <cp:lastModifiedBy>Steph Mulrooney</cp:lastModifiedBy>
  <cp:revision>39</cp:revision>
  <dcterms:created xsi:type="dcterms:W3CDTF">2017-11-09T22:56:01Z</dcterms:created>
  <dcterms:modified xsi:type="dcterms:W3CDTF">2019-05-17T02:03:37Z</dcterms:modified>
</cp:coreProperties>
</file>