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8"/>
  </p:notesMasterIdLst>
  <p:sldIdLst>
    <p:sldId id="256" r:id="rId3"/>
    <p:sldId id="259" r:id="rId4"/>
    <p:sldId id="260" r:id="rId5"/>
    <p:sldId id="285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3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7">
          <p15:clr>
            <a:srgbClr val="A4A3A4"/>
          </p15:clr>
        </p15:guide>
        <p15:guide id="2" pos="4023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jJNYCLbv+S4M8kZIKcYqAlpZ+RVA==" r:id="rId34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n Cox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FC3"/>
    <a:srgbClr val="C15132"/>
    <a:srgbClr val="F7A944"/>
    <a:srgbClr val="75B276"/>
    <a:srgbClr val="BF7C88"/>
    <a:srgbClr val="0C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056" y="176"/>
      </p:cViewPr>
      <p:guideLst>
        <p:guide orient="horz" pos="2097"/>
        <p:guide pos="40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D1DEE-3232-8B4C-A3CF-6BAC3D8A32C9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C9E64-B987-3445-B1B7-28318FAF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6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 Starter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"/>
            <a:ext cx="12192000" cy="68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0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430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591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02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24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9932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328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6164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0420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265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740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589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8808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5147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9223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5258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9455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ch Starter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"/>
            <a:ext cx="12192000" cy="6858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</p:spPr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306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c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35200" y="1825625"/>
            <a:ext cx="9118600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AU" dirty="0"/>
              <a:t>I do: my turn to talk. This is the explanation section of our lesson where you are required to listen.</a:t>
            </a:r>
          </a:p>
          <a:p>
            <a:endParaRPr lang="en-AU" dirty="0"/>
          </a:p>
          <a:p>
            <a:r>
              <a:rPr lang="en-AU" dirty="0"/>
              <a:t>We do: this is where we discuss or work on the concepts together.</a:t>
            </a:r>
          </a:p>
          <a:p>
            <a:endParaRPr lang="en-AU" dirty="0"/>
          </a:p>
          <a:p>
            <a:r>
              <a:rPr lang="en-AU" dirty="0"/>
              <a:t>You do: your turn to be involved. You may be working in a group or on an activity individually.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3606"/>
            <a:ext cx="1080000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80000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7147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a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86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acher and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0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150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671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70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853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649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25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11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57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A452-E8C1-4191-BEA9-577823D697AD}" type="datetimeFigureOut">
              <a:rPr lang="en-AU" smtClean="0"/>
              <a:t>1/6/20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11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61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CD544-310A-4CDB-AC2E-DAECEDE7C3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794095"/>
            <a:ext cx="10515600" cy="553858"/>
          </a:xfrm>
        </p:spPr>
        <p:txBody>
          <a:bodyPr/>
          <a:lstStyle/>
          <a:p>
            <a:pPr marL="0" indent="0" algn="ctr">
              <a:buNone/>
            </a:pPr>
            <a:r>
              <a:rPr lang="en-AU" sz="2400" dirty="0">
                <a:latin typeface="+mj-lt"/>
              </a:rPr>
              <a:t>Use the below algorithm template to model and solve addition problems.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2A1770-58CA-F044-8D42-EFDC5895E0FD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7. Addition – Algorithms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A4C6F7E-C8D1-D44B-B82F-C0D83C4AA35E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3E7FC3"/>
                </a:solidFill>
              </a:rPr>
              <a:t>ACMNA055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08B7C2F-3D99-074A-9DF2-9DE7EF37C71B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337520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3E7FC3"/>
                </a:solidFill>
              </a:rPr>
              <a:t>Number and Place Value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0A7135-35AF-4546-A374-1569CE955D08}"/>
              </a:ext>
            </a:extLst>
          </p:cNvPr>
          <p:cNvCxnSpPr>
            <a:cxnSpLocks/>
          </p:cNvCxnSpPr>
          <p:nvPr/>
        </p:nvCxnSpPr>
        <p:spPr>
          <a:xfrm>
            <a:off x="4603921" y="4785103"/>
            <a:ext cx="2984158" cy="0"/>
          </a:xfrm>
          <a:prstGeom prst="line">
            <a:avLst/>
          </a:prstGeom>
          <a:ln w="76200">
            <a:solidFill>
              <a:srgbClr val="3E7F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F0519B-5E5D-424C-A9AF-51AD8F919219}"/>
              </a:ext>
            </a:extLst>
          </p:cNvPr>
          <p:cNvCxnSpPr>
            <a:cxnSpLocks/>
          </p:cNvCxnSpPr>
          <p:nvPr/>
        </p:nvCxnSpPr>
        <p:spPr>
          <a:xfrm>
            <a:off x="4603921" y="5594764"/>
            <a:ext cx="2984158" cy="0"/>
          </a:xfrm>
          <a:prstGeom prst="line">
            <a:avLst/>
          </a:prstGeom>
          <a:ln w="76200">
            <a:solidFill>
              <a:srgbClr val="3E7F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C7F41D1-C01A-3C48-9DDB-F35D21631CA5}"/>
              </a:ext>
            </a:extLst>
          </p:cNvPr>
          <p:cNvSpPr txBox="1">
            <a:spLocks/>
          </p:cNvSpPr>
          <p:nvPr/>
        </p:nvSpPr>
        <p:spPr>
          <a:xfrm>
            <a:off x="3538617" y="3064241"/>
            <a:ext cx="840610" cy="1274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9600" b="1" dirty="0">
                <a:solidFill>
                  <a:srgbClr val="3E7FC3"/>
                </a:solidFill>
                <a:latin typeface="+mj-lt"/>
                <a:ea typeface="Chelsea Market" panose="02000000000000000000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0FE9F32-2F22-3440-A4A0-6FA078E57195}"/>
              </a:ext>
            </a:extLst>
          </p:cNvPr>
          <p:cNvSpPr txBox="1">
            <a:spLocks/>
          </p:cNvSpPr>
          <p:nvPr/>
        </p:nvSpPr>
        <p:spPr>
          <a:xfrm>
            <a:off x="3538617" y="4552545"/>
            <a:ext cx="840610" cy="1274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9600" b="1" dirty="0">
                <a:solidFill>
                  <a:srgbClr val="3E7FC3"/>
                </a:solidFill>
                <a:latin typeface="+mj-lt"/>
                <a:ea typeface="Chelsea Market" panose="02000000000000000000" pitchFamily="2" charset="0"/>
                <a:cs typeface="Calibri" panose="020F050202020403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2335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1CCD1E-E832-2646-BA1E-A34092FD9690}"/>
              </a:ext>
            </a:extLst>
          </p:cNvPr>
          <p:cNvSpPr txBox="1">
            <a:spLocks/>
          </p:cNvSpPr>
          <p:nvPr/>
        </p:nvSpPr>
        <p:spPr>
          <a:xfrm>
            <a:off x="838200" y="1794095"/>
            <a:ext cx="10515600" cy="553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dirty="0">
                <a:latin typeface="+mj-lt"/>
              </a:rPr>
              <a:t>Use the below algorithm template to model and solve subtraction problems.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9026C1-6B42-9F4D-B0A9-E4FA365B73D0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8. Subtraction – Algorithms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13F69A-1DCC-0342-9F91-27ABC4B260E4}"/>
              </a:ext>
            </a:extLst>
          </p:cNvPr>
          <p:cNvCxnSpPr>
            <a:cxnSpLocks/>
          </p:cNvCxnSpPr>
          <p:nvPr/>
        </p:nvCxnSpPr>
        <p:spPr>
          <a:xfrm>
            <a:off x="4603921" y="4785103"/>
            <a:ext cx="2984158" cy="0"/>
          </a:xfrm>
          <a:prstGeom prst="line">
            <a:avLst/>
          </a:prstGeom>
          <a:ln w="76200">
            <a:solidFill>
              <a:srgbClr val="BF7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9FE822-25DF-5842-90B7-888CDF3CA3E2}"/>
              </a:ext>
            </a:extLst>
          </p:cNvPr>
          <p:cNvCxnSpPr>
            <a:cxnSpLocks/>
          </p:cNvCxnSpPr>
          <p:nvPr/>
        </p:nvCxnSpPr>
        <p:spPr>
          <a:xfrm>
            <a:off x="4603921" y="5594764"/>
            <a:ext cx="2984158" cy="0"/>
          </a:xfrm>
          <a:prstGeom prst="line">
            <a:avLst/>
          </a:prstGeom>
          <a:ln w="76200">
            <a:solidFill>
              <a:srgbClr val="BF7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A98ED03-7BF9-974B-B076-164D09E06D23}"/>
              </a:ext>
            </a:extLst>
          </p:cNvPr>
          <p:cNvSpPr txBox="1">
            <a:spLocks/>
          </p:cNvSpPr>
          <p:nvPr/>
        </p:nvSpPr>
        <p:spPr>
          <a:xfrm>
            <a:off x="3538617" y="3064241"/>
            <a:ext cx="840610" cy="1274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9600" b="1" dirty="0">
                <a:solidFill>
                  <a:srgbClr val="BF7C88"/>
                </a:solidFill>
                <a:latin typeface="+mj-lt"/>
                <a:ea typeface="Chelsea Market" panose="02000000000000000000" pitchFamily="2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FCA3BDC-15C2-D84E-A481-8455AAD060C4}"/>
              </a:ext>
            </a:extLst>
          </p:cNvPr>
          <p:cNvSpPr txBox="1">
            <a:spLocks/>
          </p:cNvSpPr>
          <p:nvPr/>
        </p:nvSpPr>
        <p:spPr>
          <a:xfrm>
            <a:off x="3538617" y="4552545"/>
            <a:ext cx="840610" cy="1274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9600" b="1" dirty="0">
                <a:solidFill>
                  <a:srgbClr val="BF7C88"/>
                </a:solidFill>
                <a:latin typeface="+mj-lt"/>
                <a:ea typeface="Chelsea Market" panose="02000000000000000000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09DC4CC-5741-7F42-B8DA-827C93966028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BF7C88"/>
                </a:solidFill>
              </a:rPr>
              <a:t>ACMNA055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A8A8FC-2A2E-524A-84D5-EB32846BD246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337520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BF7C88"/>
                </a:solidFill>
              </a:rPr>
              <a:t>Number and Place Value</a:t>
            </a:r>
          </a:p>
        </p:txBody>
      </p:sp>
    </p:spTree>
    <p:extLst>
      <p:ext uri="{BB962C8B-B14F-4D97-AF65-F5344CB8AC3E}">
        <p14:creationId xmlns:p14="http://schemas.microsoft.com/office/powerpoint/2010/main" val="402206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6A44F-9033-4463-8EA9-14E19EF01E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77624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  <a:cs typeface="Calibri" panose="020F0502020204030204" pitchFamily="34" charset="0"/>
              </a:rPr>
              <a:t>Using a separate piece of paper for each shape, draw several rows of each of the shapes below. </a:t>
            </a:r>
            <a:endParaRPr lang="en-US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  <a:cs typeface="Calibri" panose="020F0502020204030204" pitchFamily="34" charset="0"/>
              </a:rPr>
              <a:t>Swap your arrays with a friend’s. Beside their arrays, record the multiplication equation that matches each array.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B2666D5-6F8F-4DD2-AAA2-A402A0B36F28}"/>
              </a:ext>
            </a:extLst>
          </p:cNvPr>
          <p:cNvSpPr/>
          <p:nvPr/>
        </p:nvSpPr>
        <p:spPr>
          <a:xfrm>
            <a:off x="1847192" y="2732406"/>
            <a:ext cx="2282770" cy="1929384"/>
          </a:xfrm>
          <a:prstGeom prst="triangle">
            <a:avLst/>
          </a:prstGeom>
          <a:noFill/>
          <a:ln w="76200">
            <a:solidFill>
              <a:srgbClr val="F7A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ED2324-AF02-4F41-95AE-8DE4F9DCF6E3}"/>
              </a:ext>
            </a:extLst>
          </p:cNvPr>
          <p:cNvSpPr/>
          <p:nvPr/>
        </p:nvSpPr>
        <p:spPr>
          <a:xfrm>
            <a:off x="8318490" y="2725765"/>
            <a:ext cx="1902649" cy="1936025"/>
          </a:xfrm>
          <a:prstGeom prst="rect">
            <a:avLst/>
          </a:prstGeom>
          <a:noFill/>
          <a:ln w="76200">
            <a:solidFill>
              <a:srgbClr val="F7A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9609D7-D594-4AE8-9237-C8C312A2D913}"/>
              </a:ext>
            </a:extLst>
          </p:cNvPr>
          <p:cNvSpPr/>
          <p:nvPr/>
        </p:nvSpPr>
        <p:spPr>
          <a:xfrm>
            <a:off x="5028448" y="2678354"/>
            <a:ext cx="2041768" cy="1983435"/>
          </a:xfrm>
          <a:prstGeom prst="ellipse">
            <a:avLst/>
          </a:prstGeom>
          <a:noFill/>
          <a:ln w="76200">
            <a:solidFill>
              <a:srgbClr val="F7A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043842-5F4D-BF4A-B53E-7CFE5D7EEE96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9. Arrays – Multiplication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F6933B6-42B9-1241-9CF5-165B60832598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7A944"/>
                </a:solidFill>
              </a:rPr>
              <a:t>ACMNA057</a:t>
            </a:r>
            <a:endParaRPr lang="en-AU" dirty="0">
              <a:solidFill>
                <a:srgbClr val="F7A944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D8EC437-48EF-4240-B833-FF6DE61B7C6C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337520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F7A944"/>
                </a:solidFill>
              </a:rPr>
              <a:t>Number and Place Value</a:t>
            </a:r>
          </a:p>
        </p:txBody>
      </p:sp>
    </p:spTree>
    <p:extLst>
      <p:ext uri="{BB962C8B-B14F-4D97-AF65-F5344CB8AC3E}">
        <p14:creationId xmlns:p14="http://schemas.microsoft.com/office/powerpoint/2010/main" val="3986755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F75F84-5F9C-0240-9C12-9EC1CB1DCF71}"/>
              </a:ext>
            </a:extLst>
          </p:cNvPr>
          <p:cNvSpPr txBox="1">
            <a:spLocks/>
          </p:cNvSpPr>
          <p:nvPr/>
        </p:nvSpPr>
        <p:spPr>
          <a:xfrm>
            <a:off x="838200" y="1776247"/>
            <a:ext cx="10515600" cy="87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There are 20 fish below. Using a whiteboard marker, </a:t>
            </a:r>
            <a:r>
              <a:rPr lang="en-US" sz="2400" dirty="0" err="1">
                <a:latin typeface="+mj-lt"/>
              </a:rPr>
              <a:t>colour</a:t>
            </a:r>
            <a:r>
              <a:rPr lang="en-US" sz="2400" dirty="0">
                <a:latin typeface="+mj-lt"/>
              </a:rPr>
              <a:t> in some of the fish. What fraction is shown by the number of fish </a:t>
            </a:r>
            <a:r>
              <a:rPr lang="en-US" sz="2400" dirty="0" err="1">
                <a:latin typeface="+mj-lt"/>
              </a:rPr>
              <a:t>coloured</a:t>
            </a:r>
            <a:r>
              <a:rPr lang="en-US" sz="2400" dirty="0">
                <a:latin typeface="+mj-lt"/>
              </a:rPr>
              <a:t>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836553-C89B-4542-9AA4-45E5A5EB299D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10. Fractions of a Collection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83096BC-D4AB-C442-83C2-B7B33DCCBA50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5B276"/>
                </a:solidFill>
              </a:rPr>
              <a:t>ACMNA058</a:t>
            </a:r>
            <a:endParaRPr lang="en-AU" dirty="0">
              <a:solidFill>
                <a:srgbClr val="75B276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1F99B05-9844-FE41-A4C0-743B37A21DFD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337520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75B276"/>
                </a:solidFill>
              </a:rPr>
              <a:t>Number and Place Value</a:t>
            </a:r>
          </a:p>
        </p:txBody>
      </p:sp>
    </p:spTree>
    <p:extLst>
      <p:ext uri="{BB962C8B-B14F-4D97-AF65-F5344CB8AC3E}">
        <p14:creationId xmlns:p14="http://schemas.microsoft.com/office/powerpoint/2010/main" val="18608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1E15F-64F6-4992-88FF-E834566AC8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783584"/>
            <a:ext cx="10515600" cy="45436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+mj-lt"/>
              </a:rPr>
              <a:t>Draw up a large page as shown below. In the middle, write an amount in dollars and cents that is less than $50. Imagine this is the cost of a toy you want.</a:t>
            </a: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600" dirty="0">
              <a:latin typeface="+mj-lt"/>
            </a:endParaRP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marL="0" indent="0">
              <a:buNone/>
            </a:pPr>
            <a:r>
              <a:rPr lang="en-US" sz="2600" dirty="0">
                <a:latin typeface="+mj-lt"/>
              </a:rPr>
              <a:t>Think of an Australian banknote with a value greater than the cost of the toy. If you gave this note to a shopkeeper, what change would you get back? In the four blank boxes, draw the notes and coins you might receive as change.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C467AF-9403-45C2-A7EC-A6C8CD5BD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4406"/>
              </p:ext>
            </p:extLst>
          </p:nvPr>
        </p:nvGraphicFramePr>
        <p:xfrm>
          <a:off x="4439211" y="2702674"/>
          <a:ext cx="3233342" cy="1987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6671">
                  <a:extLst>
                    <a:ext uri="{9D8B030D-6E8A-4147-A177-3AD203B41FA5}">
                      <a16:colId xmlns:a16="http://schemas.microsoft.com/office/drawing/2014/main" val="25398085"/>
                    </a:ext>
                  </a:extLst>
                </a:gridCol>
                <a:gridCol w="1616671">
                  <a:extLst>
                    <a:ext uri="{9D8B030D-6E8A-4147-A177-3AD203B41FA5}">
                      <a16:colId xmlns:a16="http://schemas.microsoft.com/office/drawing/2014/main" val="3982692164"/>
                    </a:ext>
                  </a:extLst>
                </a:gridCol>
              </a:tblGrid>
              <a:tr h="9935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560756"/>
                  </a:ext>
                </a:extLst>
              </a:tr>
              <a:tr h="9935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76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66A717F-CC08-4C49-82F1-1B43C246B53E}"/>
              </a:ext>
            </a:extLst>
          </p:cNvPr>
          <p:cNvSpPr/>
          <p:nvPr/>
        </p:nvSpPr>
        <p:spPr>
          <a:xfrm>
            <a:off x="5617827" y="3425280"/>
            <a:ext cx="956345" cy="545284"/>
          </a:xfrm>
          <a:prstGeom prst="rect">
            <a:avLst/>
          </a:prstGeom>
          <a:solidFill>
            <a:srgbClr val="C15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1513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8EF68-61DA-4090-A112-771907B20946}"/>
              </a:ext>
            </a:extLst>
          </p:cNvPr>
          <p:cNvSpPr txBox="1"/>
          <p:nvPr/>
        </p:nvSpPr>
        <p:spPr>
          <a:xfrm>
            <a:off x="5704512" y="3523766"/>
            <a:ext cx="78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$5.55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B1A69D-5D01-4A49-B2E1-6C69AE44CA72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11. Money – Making Change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3882313-AB24-B644-A0D1-D910A4B7A4F6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15132"/>
                </a:solidFill>
              </a:rPr>
              <a:t>ACMNA059</a:t>
            </a:r>
            <a:endParaRPr lang="en-AU" dirty="0">
              <a:solidFill>
                <a:srgbClr val="C15132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F2C3DF-D2ED-2D42-BC42-B6D211B4B888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474045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C15132"/>
                </a:solidFill>
              </a:rPr>
              <a:t>Money and Financial Mathematics</a:t>
            </a:r>
          </a:p>
        </p:txBody>
      </p:sp>
    </p:spTree>
    <p:extLst>
      <p:ext uri="{BB962C8B-B14F-4D97-AF65-F5344CB8AC3E}">
        <p14:creationId xmlns:p14="http://schemas.microsoft.com/office/powerpoint/2010/main" val="143295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5B332-3D25-4D8F-A74D-BF5157BC16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1141" y="1730312"/>
            <a:ext cx="11264400" cy="3397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Each person needs a ruler, paper and a pencil for this activity. After each step, pass the paper to a new person.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+mj-lt"/>
              </a:rPr>
              <a:t>In the middle of your page, draw a line that is &lt;15 cm long. PASS IT ON.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+mj-lt"/>
              </a:rPr>
              <a:t>Extend the line an extra 2 cm. PASS IT ON.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+mj-lt"/>
              </a:rPr>
              <a:t>Draw a line that touches the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first line, but is shorter than it. PASS IT ON.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+mj-lt"/>
              </a:rPr>
              <a:t>Draw a line that passes through ALL the previous lines and is longer than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any of them. Place a blob on one end of this line. PASS IT ON.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+mj-lt"/>
              </a:rPr>
              <a:t>Draw a line to connect with the blob. Make this line exactly 3 cm long.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BD0DB61-010D-5C42-AAE7-24F1BD034C29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E7FC3"/>
                </a:solidFill>
              </a:rPr>
              <a:t>ACMMG061</a:t>
            </a:r>
            <a:endParaRPr lang="en-AU" dirty="0">
              <a:solidFill>
                <a:srgbClr val="3E7FC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54340-86A7-A041-B6AD-FF8411F405D3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474045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3E7FC3"/>
                </a:solidFill>
              </a:rPr>
              <a:t>Using Units of Measurement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0C1CC2-F297-C447-97BB-3E7F2FA43C15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12. Measurement – Length </a:t>
            </a:r>
          </a:p>
        </p:txBody>
      </p:sp>
    </p:spTree>
    <p:extLst>
      <p:ext uri="{BB962C8B-B14F-4D97-AF65-F5344CB8AC3E}">
        <p14:creationId xmlns:p14="http://schemas.microsoft.com/office/powerpoint/2010/main" val="2232015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5EE7F58-ABBD-43D8-82D7-2B50F8A00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604187"/>
              </p:ext>
            </p:extLst>
          </p:nvPr>
        </p:nvGraphicFramePr>
        <p:xfrm>
          <a:off x="486459" y="2704363"/>
          <a:ext cx="11264400" cy="3517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200">
                  <a:extLst>
                    <a:ext uri="{9D8B030D-6E8A-4147-A177-3AD203B41FA5}">
                      <a16:colId xmlns:a16="http://schemas.microsoft.com/office/drawing/2014/main" val="1164319477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3595923468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3371395594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518802675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1935483146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2678475633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3312130897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3422094222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205287862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1983165521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3000347346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507134329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2798261521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2024354450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3852017902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2462869658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1849103468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3822511577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3165390167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4276991439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879775840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3196516285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2529989106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1968455416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4257280031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3464097943"/>
                    </a:ext>
                  </a:extLst>
                </a:gridCol>
                <a:gridCol w="417200">
                  <a:extLst>
                    <a:ext uri="{9D8B030D-6E8A-4147-A177-3AD203B41FA5}">
                      <a16:colId xmlns:a16="http://schemas.microsoft.com/office/drawing/2014/main" val="867139917"/>
                    </a:ext>
                  </a:extLst>
                </a:gridCol>
              </a:tblGrid>
              <a:tr h="3908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extLst>
                  <a:ext uri="{0D108BD9-81ED-4DB2-BD59-A6C34878D82A}">
                    <a16:rowId xmlns:a16="http://schemas.microsoft.com/office/drawing/2014/main" val="4248668821"/>
                  </a:ext>
                </a:extLst>
              </a:tr>
              <a:tr h="3908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extLst>
                  <a:ext uri="{0D108BD9-81ED-4DB2-BD59-A6C34878D82A}">
                    <a16:rowId xmlns:a16="http://schemas.microsoft.com/office/drawing/2014/main" val="2541938118"/>
                  </a:ext>
                </a:extLst>
              </a:tr>
              <a:tr h="3908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extLst>
                  <a:ext uri="{0D108BD9-81ED-4DB2-BD59-A6C34878D82A}">
                    <a16:rowId xmlns:a16="http://schemas.microsoft.com/office/drawing/2014/main" val="1354303697"/>
                  </a:ext>
                </a:extLst>
              </a:tr>
              <a:tr h="3908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extLst>
                  <a:ext uri="{0D108BD9-81ED-4DB2-BD59-A6C34878D82A}">
                    <a16:rowId xmlns:a16="http://schemas.microsoft.com/office/drawing/2014/main" val="2338887747"/>
                  </a:ext>
                </a:extLst>
              </a:tr>
              <a:tr h="3908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extLst>
                  <a:ext uri="{0D108BD9-81ED-4DB2-BD59-A6C34878D82A}">
                    <a16:rowId xmlns:a16="http://schemas.microsoft.com/office/drawing/2014/main" val="3708951327"/>
                  </a:ext>
                </a:extLst>
              </a:tr>
              <a:tr h="3908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extLst>
                  <a:ext uri="{0D108BD9-81ED-4DB2-BD59-A6C34878D82A}">
                    <a16:rowId xmlns:a16="http://schemas.microsoft.com/office/drawing/2014/main" val="3429566959"/>
                  </a:ext>
                </a:extLst>
              </a:tr>
              <a:tr h="3908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extLst>
                  <a:ext uri="{0D108BD9-81ED-4DB2-BD59-A6C34878D82A}">
                    <a16:rowId xmlns:a16="http://schemas.microsoft.com/office/drawing/2014/main" val="2259535347"/>
                  </a:ext>
                </a:extLst>
              </a:tr>
              <a:tr h="3908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extLst>
                  <a:ext uri="{0D108BD9-81ED-4DB2-BD59-A6C34878D82A}">
                    <a16:rowId xmlns:a16="http://schemas.microsoft.com/office/drawing/2014/main" val="2721927562"/>
                  </a:ext>
                </a:extLst>
              </a:tr>
              <a:tr h="3908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800" marR="46800"/>
                </a:tc>
                <a:extLst>
                  <a:ext uri="{0D108BD9-81ED-4DB2-BD59-A6C34878D82A}">
                    <a16:rowId xmlns:a16="http://schemas.microsoft.com/office/drawing/2014/main" val="30683106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E15F18F-9847-354B-8069-247BF310AA02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13. Measurement – Area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82D87C-678B-B947-9845-5170ABDB18F3}"/>
              </a:ext>
            </a:extLst>
          </p:cNvPr>
          <p:cNvSpPr txBox="1">
            <a:spLocks/>
          </p:cNvSpPr>
          <p:nvPr/>
        </p:nvSpPr>
        <p:spPr>
          <a:xfrm>
            <a:off x="441141" y="1582129"/>
            <a:ext cx="11264400" cy="119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Use a whiteboard marker to draw the outline of your hand (with your fingers together) on the grid. Then, calculate how many squares your handprint covers. Remember that a ½ square in one place and a ½ square in another place would make up 1 square.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5573F97-8E88-F54B-A819-3FD616AA78B1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BF7C88"/>
                </a:solidFill>
              </a:rPr>
              <a:t>ACMMG061</a:t>
            </a:r>
            <a:endParaRPr lang="en-AU" dirty="0">
              <a:solidFill>
                <a:srgbClr val="BF7C88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49C195-08CC-F541-980F-57CD491670F8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474045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BF7C88"/>
                </a:solidFill>
              </a:rPr>
              <a:t>Using Units of Measurement</a:t>
            </a:r>
          </a:p>
        </p:txBody>
      </p:sp>
    </p:spTree>
    <p:extLst>
      <p:ext uri="{BB962C8B-B14F-4D97-AF65-F5344CB8AC3E}">
        <p14:creationId xmlns:p14="http://schemas.microsoft.com/office/powerpoint/2010/main" val="3672255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630E14-66F6-4AD7-94A6-59E2DC740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172051"/>
              </p:ext>
            </p:extLst>
          </p:nvPr>
        </p:nvGraphicFramePr>
        <p:xfrm>
          <a:off x="2612313" y="2910308"/>
          <a:ext cx="7530170" cy="31604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5085">
                  <a:extLst>
                    <a:ext uri="{9D8B030D-6E8A-4147-A177-3AD203B41FA5}">
                      <a16:colId xmlns:a16="http://schemas.microsoft.com/office/drawing/2014/main" val="1318797666"/>
                    </a:ext>
                  </a:extLst>
                </a:gridCol>
                <a:gridCol w="3765085">
                  <a:extLst>
                    <a:ext uri="{9D8B030D-6E8A-4147-A177-3AD203B41FA5}">
                      <a16:colId xmlns:a16="http://schemas.microsoft.com/office/drawing/2014/main" val="4114762614"/>
                    </a:ext>
                  </a:extLst>
                </a:gridCol>
              </a:tblGrid>
              <a:tr h="3861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Containers Measured in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Containers Measured in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99412"/>
                  </a:ext>
                </a:extLst>
              </a:tr>
              <a:tr h="27032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88980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9180284-2F77-804A-9E8D-28754D1EF4B4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14. Measurement – Capacity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F6B4D79-9B59-2241-8B3E-BE946C89D1F2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7A944"/>
                </a:solidFill>
              </a:rPr>
              <a:t>ACMMG061</a:t>
            </a:r>
            <a:endParaRPr lang="en-AU" dirty="0">
              <a:solidFill>
                <a:srgbClr val="F7A944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64532F-58E6-7F42-9300-AFDA7D530061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474045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F7A944"/>
                </a:solidFill>
              </a:rPr>
              <a:t>Using Units of Measurement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E70345-8357-304D-93CA-C199912AD595}"/>
              </a:ext>
            </a:extLst>
          </p:cNvPr>
          <p:cNvSpPr txBox="1">
            <a:spLocks/>
          </p:cNvSpPr>
          <p:nvPr/>
        </p:nvSpPr>
        <p:spPr>
          <a:xfrm>
            <a:off x="441141" y="1582129"/>
            <a:ext cx="11264400" cy="116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Think of containers that can hold liquid. Some may be small, like teaspoons. Their capacity is measured in </a:t>
            </a:r>
            <a:r>
              <a:rPr lang="en-US" sz="2400" dirty="0" err="1">
                <a:latin typeface="+mj-lt"/>
              </a:rPr>
              <a:t>millilitres</a:t>
            </a:r>
            <a:r>
              <a:rPr lang="en-US" sz="2400" dirty="0">
                <a:latin typeface="+mj-lt"/>
              </a:rPr>
              <a:t> (mL). The capacity of larger containers, such as car petrol tanks, is measured in </a:t>
            </a:r>
            <a:r>
              <a:rPr lang="en-US" sz="2400" dirty="0" err="1">
                <a:latin typeface="+mj-lt"/>
              </a:rPr>
              <a:t>litres</a:t>
            </a:r>
            <a:r>
              <a:rPr lang="en-US" sz="2400" dirty="0">
                <a:latin typeface="+mj-lt"/>
              </a:rPr>
              <a:t> (L). Write down what containers you think fit in the columns below.</a:t>
            </a:r>
          </a:p>
        </p:txBody>
      </p:sp>
    </p:spTree>
    <p:extLst>
      <p:ext uri="{BB962C8B-B14F-4D97-AF65-F5344CB8AC3E}">
        <p14:creationId xmlns:p14="http://schemas.microsoft.com/office/powerpoint/2010/main" val="141624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20D8931-6F64-4A44-96D3-91A3C0EA6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22163"/>
              </p:ext>
            </p:extLst>
          </p:nvPr>
        </p:nvGraphicFramePr>
        <p:xfrm>
          <a:off x="463800" y="3149672"/>
          <a:ext cx="11264400" cy="316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6629">
                  <a:extLst>
                    <a:ext uri="{9D8B030D-6E8A-4147-A177-3AD203B41FA5}">
                      <a16:colId xmlns:a16="http://schemas.microsoft.com/office/drawing/2014/main" val="478697483"/>
                    </a:ext>
                  </a:extLst>
                </a:gridCol>
                <a:gridCol w="2065571">
                  <a:extLst>
                    <a:ext uri="{9D8B030D-6E8A-4147-A177-3AD203B41FA5}">
                      <a16:colId xmlns:a16="http://schemas.microsoft.com/office/drawing/2014/main" val="313503433"/>
                    </a:ext>
                  </a:extLst>
                </a:gridCol>
                <a:gridCol w="2026817">
                  <a:extLst>
                    <a:ext uri="{9D8B030D-6E8A-4147-A177-3AD203B41FA5}">
                      <a16:colId xmlns:a16="http://schemas.microsoft.com/office/drawing/2014/main" val="576269392"/>
                    </a:ext>
                  </a:extLst>
                </a:gridCol>
                <a:gridCol w="3605383">
                  <a:extLst>
                    <a:ext uri="{9D8B030D-6E8A-4147-A177-3AD203B41FA5}">
                      <a16:colId xmlns:a16="http://schemas.microsoft.com/office/drawing/2014/main" val="2533988695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OBJECT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ESTIMATION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ACTUAL WEIGHT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77343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Less than 1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About 1 kg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552349"/>
                  </a:ext>
                </a:extLst>
              </a:tr>
              <a:tr h="22464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1.</a:t>
                      </a:r>
                    </a:p>
                    <a:p>
                      <a:endParaRPr lang="en-US" sz="2400" dirty="0">
                        <a:latin typeface="+mj-lt"/>
                      </a:endParaRPr>
                    </a:p>
                    <a:p>
                      <a:r>
                        <a:rPr lang="en-US" sz="2400" dirty="0">
                          <a:latin typeface="+mj-lt"/>
                        </a:rPr>
                        <a:t>2.</a:t>
                      </a:r>
                    </a:p>
                    <a:p>
                      <a:endParaRPr lang="en-US" sz="2400" dirty="0">
                        <a:latin typeface="+mj-lt"/>
                      </a:endParaRPr>
                    </a:p>
                    <a:p>
                      <a:r>
                        <a:rPr lang="en-US" sz="2400" dirty="0">
                          <a:latin typeface="+mj-lt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1674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B8CD91E-ABF3-6E44-ABB0-B9B6196DB956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15. Measurement – Mass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BF61057-FEA4-D245-9C8B-A7E10C44E6C9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5B276"/>
                </a:solidFill>
              </a:rPr>
              <a:t>ACMMG061</a:t>
            </a:r>
            <a:endParaRPr lang="en-AU" dirty="0">
              <a:solidFill>
                <a:srgbClr val="75B276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C2D179B-C4AB-9044-A798-047C32338E25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474045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75B276"/>
                </a:solidFill>
              </a:rPr>
              <a:t>Using Units of Measurement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685F56-1FAF-464B-8039-61479D5799B7}"/>
              </a:ext>
            </a:extLst>
          </p:cNvPr>
          <p:cNvSpPr txBox="1">
            <a:spLocks/>
          </p:cNvSpPr>
          <p:nvPr/>
        </p:nvSpPr>
        <p:spPr>
          <a:xfrm>
            <a:off x="441141" y="1582129"/>
            <a:ext cx="11264400" cy="1548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Work with a partner to find three items that you think would weigh either less than 1 kg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or approximately 1 kg. 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Write the object’s name and tick its estimated weight in the table below. Use scales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to weigh each object, and then record its actual weight in the table.</a:t>
            </a:r>
          </a:p>
        </p:txBody>
      </p:sp>
    </p:spTree>
    <p:extLst>
      <p:ext uri="{BB962C8B-B14F-4D97-AF65-F5344CB8AC3E}">
        <p14:creationId xmlns:p14="http://schemas.microsoft.com/office/powerpoint/2010/main" val="2756709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BACA4C-94EC-0F43-A225-BA1897A96E7F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16. Time – to the Minute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E9F57E2-4FA7-2548-B620-FCE61C0B653C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15132"/>
                </a:solidFill>
              </a:rPr>
              <a:t>ACMMG062</a:t>
            </a:r>
            <a:endParaRPr lang="en-AU" dirty="0">
              <a:solidFill>
                <a:srgbClr val="C15132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E59A631-D668-D545-A457-94E24864A725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474045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C15132"/>
                </a:solidFill>
              </a:rPr>
              <a:t>Using Units of Measurement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9921D8-D3B2-3D46-BB39-47D9A71A7CA7}"/>
              </a:ext>
            </a:extLst>
          </p:cNvPr>
          <p:cNvSpPr txBox="1">
            <a:spLocks/>
          </p:cNvSpPr>
          <p:nvPr/>
        </p:nvSpPr>
        <p:spPr>
          <a:xfrm>
            <a:off x="838200" y="1776247"/>
            <a:ext cx="10515600" cy="87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Choose a time and write it three different ways: on the analogue clock, on the digital clock, and then written out in words.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78C4EB-19EC-9F48-ACA0-A54463322D2B}"/>
              </a:ext>
            </a:extLst>
          </p:cNvPr>
          <p:cNvSpPr/>
          <p:nvPr/>
        </p:nvSpPr>
        <p:spPr>
          <a:xfrm>
            <a:off x="6882062" y="4974996"/>
            <a:ext cx="3463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In words (past/to/o’clock):</a:t>
            </a:r>
          </a:p>
        </p:txBody>
      </p:sp>
    </p:spTree>
    <p:extLst>
      <p:ext uri="{BB962C8B-B14F-4D97-AF65-F5344CB8AC3E}">
        <p14:creationId xmlns:p14="http://schemas.microsoft.com/office/powerpoint/2010/main" val="243319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680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63E3A5C-5BBA-0D41-8859-CF70C175BBF3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17. Time – Later Than Given Time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F546549-3404-BF4B-9809-EC6CF56B9694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E7FC3"/>
                </a:solidFill>
              </a:rPr>
              <a:t>ACMMG062</a:t>
            </a:r>
            <a:endParaRPr lang="en-AU" dirty="0">
              <a:solidFill>
                <a:srgbClr val="3E7FC3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3679368-D35B-564D-866A-4701BBF66E0C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474045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3E7FC3"/>
                </a:solidFill>
              </a:rPr>
              <a:t>Using Units of Measurement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8B0F398-1EF8-7C48-9642-8FB3D049C28F}"/>
              </a:ext>
            </a:extLst>
          </p:cNvPr>
          <p:cNvSpPr txBox="1">
            <a:spLocks/>
          </p:cNvSpPr>
          <p:nvPr/>
        </p:nvSpPr>
        <p:spPr>
          <a:xfrm>
            <a:off x="838200" y="1776246"/>
            <a:ext cx="10515600" cy="134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Work with a partner. One person chooses a time and writes it on the digital clock. Their partner works </a:t>
            </a:r>
            <a:r>
              <a:rPr lang="en-US" sz="2400" dirty="0">
                <a:solidFill>
                  <a:srgbClr val="0C0B0B"/>
                </a:solidFill>
                <a:latin typeface="+mj-lt"/>
              </a:rPr>
              <a:t>out</a:t>
            </a:r>
            <a:r>
              <a:rPr lang="en-US" sz="2400" dirty="0">
                <a:latin typeface="+mj-lt"/>
              </a:rPr>
              <a:t> what the time would be 5, 10 or 15 minutes later and records it on the analogue clock.</a:t>
            </a:r>
          </a:p>
        </p:txBody>
      </p:sp>
    </p:spTree>
    <p:extLst>
      <p:ext uri="{BB962C8B-B14F-4D97-AF65-F5344CB8AC3E}">
        <p14:creationId xmlns:p14="http://schemas.microsoft.com/office/powerpoint/2010/main" val="2993499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10533AF-5566-DF40-9DC9-142CAA8F5A2E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BF7C88"/>
                </a:solidFill>
              </a:rPr>
              <a:t>ACMMG063</a:t>
            </a:r>
            <a:endParaRPr lang="en-AU" dirty="0">
              <a:solidFill>
                <a:srgbClr val="BF7C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24F0F-C6F1-CF47-BFBA-A977F42D020F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474045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BF7C88"/>
                </a:solidFill>
              </a:rPr>
              <a:t>Shape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567204-B927-B242-A9A6-E3769909893D}"/>
              </a:ext>
            </a:extLst>
          </p:cNvPr>
          <p:cNvSpPr txBox="1">
            <a:spLocks/>
          </p:cNvSpPr>
          <p:nvPr/>
        </p:nvSpPr>
        <p:spPr>
          <a:xfrm>
            <a:off x="838200" y="1776246"/>
            <a:ext cx="10515600" cy="134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Choose a 3D object, name it, and draw all of its faces.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17BAA6-B993-BC43-8BCA-469B1DC49D7D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18. Shape – 3D Objects</a:t>
            </a:r>
          </a:p>
        </p:txBody>
      </p:sp>
    </p:spTree>
    <p:extLst>
      <p:ext uri="{BB962C8B-B14F-4D97-AF65-F5344CB8AC3E}">
        <p14:creationId xmlns:p14="http://schemas.microsoft.com/office/powerpoint/2010/main" val="1801413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123950EA-9032-41EF-AD56-C26B955522B6}"/>
              </a:ext>
            </a:extLst>
          </p:cNvPr>
          <p:cNvCxnSpPr/>
          <p:nvPr/>
        </p:nvCxnSpPr>
        <p:spPr>
          <a:xfrm>
            <a:off x="8784139" y="2603575"/>
            <a:ext cx="738231" cy="436228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E978BA09-48D7-4771-B7CE-11FDAF933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846575"/>
              </p:ext>
            </p:extLst>
          </p:nvPr>
        </p:nvGraphicFramePr>
        <p:xfrm>
          <a:off x="2560476" y="3255038"/>
          <a:ext cx="6961890" cy="2521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189">
                  <a:extLst>
                    <a:ext uri="{9D8B030D-6E8A-4147-A177-3AD203B41FA5}">
                      <a16:colId xmlns:a16="http://schemas.microsoft.com/office/drawing/2014/main" val="3413283596"/>
                    </a:ext>
                  </a:extLst>
                </a:gridCol>
                <a:gridCol w="696189">
                  <a:extLst>
                    <a:ext uri="{9D8B030D-6E8A-4147-A177-3AD203B41FA5}">
                      <a16:colId xmlns:a16="http://schemas.microsoft.com/office/drawing/2014/main" val="4241104572"/>
                    </a:ext>
                  </a:extLst>
                </a:gridCol>
                <a:gridCol w="696189">
                  <a:extLst>
                    <a:ext uri="{9D8B030D-6E8A-4147-A177-3AD203B41FA5}">
                      <a16:colId xmlns:a16="http://schemas.microsoft.com/office/drawing/2014/main" val="344202060"/>
                    </a:ext>
                  </a:extLst>
                </a:gridCol>
                <a:gridCol w="696189">
                  <a:extLst>
                    <a:ext uri="{9D8B030D-6E8A-4147-A177-3AD203B41FA5}">
                      <a16:colId xmlns:a16="http://schemas.microsoft.com/office/drawing/2014/main" val="3463321355"/>
                    </a:ext>
                  </a:extLst>
                </a:gridCol>
                <a:gridCol w="696189">
                  <a:extLst>
                    <a:ext uri="{9D8B030D-6E8A-4147-A177-3AD203B41FA5}">
                      <a16:colId xmlns:a16="http://schemas.microsoft.com/office/drawing/2014/main" val="465254520"/>
                    </a:ext>
                  </a:extLst>
                </a:gridCol>
                <a:gridCol w="696189">
                  <a:extLst>
                    <a:ext uri="{9D8B030D-6E8A-4147-A177-3AD203B41FA5}">
                      <a16:colId xmlns:a16="http://schemas.microsoft.com/office/drawing/2014/main" val="3758080049"/>
                    </a:ext>
                  </a:extLst>
                </a:gridCol>
                <a:gridCol w="696189">
                  <a:extLst>
                    <a:ext uri="{9D8B030D-6E8A-4147-A177-3AD203B41FA5}">
                      <a16:colId xmlns:a16="http://schemas.microsoft.com/office/drawing/2014/main" val="3926795248"/>
                    </a:ext>
                  </a:extLst>
                </a:gridCol>
                <a:gridCol w="696189">
                  <a:extLst>
                    <a:ext uri="{9D8B030D-6E8A-4147-A177-3AD203B41FA5}">
                      <a16:colId xmlns:a16="http://schemas.microsoft.com/office/drawing/2014/main" val="3995659916"/>
                    </a:ext>
                  </a:extLst>
                </a:gridCol>
                <a:gridCol w="696189">
                  <a:extLst>
                    <a:ext uri="{9D8B030D-6E8A-4147-A177-3AD203B41FA5}">
                      <a16:colId xmlns:a16="http://schemas.microsoft.com/office/drawing/2014/main" val="2137046191"/>
                    </a:ext>
                  </a:extLst>
                </a:gridCol>
                <a:gridCol w="696189">
                  <a:extLst>
                    <a:ext uri="{9D8B030D-6E8A-4147-A177-3AD203B41FA5}">
                      <a16:colId xmlns:a16="http://schemas.microsoft.com/office/drawing/2014/main" val="2896620776"/>
                    </a:ext>
                  </a:extLst>
                </a:gridCol>
              </a:tblGrid>
              <a:tr h="504356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extLst>
                  <a:ext uri="{0D108BD9-81ED-4DB2-BD59-A6C34878D82A}">
                    <a16:rowId xmlns:a16="http://schemas.microsoft.com/office/drawing/2014/main" val="3105235736"/>
                  </a:ext>
                </a:extLst>
              </a:tr>
              <a:tr h="504356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extLst>
                  <a:ext uri="{0D108BD9-81ED-4DB2-BD59-A6C34878D82A}">
                    <a16:rowId xmlns:a16="http://schemas.microsoft.com/office/drawing/2014/main" val="2322854173"/>
                  </a:ext>
                </a:extLst>
              </a:tr>
              <a:tr h="504356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extLst>
                  <a:ext uri="{0D108BD9-81ED-4DB2-BD59-A6C34878D82A}">
                    <a16:rowId xmlns:a16="http://schemas.microsoft.com/office/drawing/2014/main" val="2131925034"/>
                  </a:ext>
                </a:extLst>
              </a:tr>
              <a:tr h="504356"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14341" marR="114341" marT="57171" marB="57171"/>
                </a:tc>
                <a:extLst>
                  <a:ext uri="{0D108BD9-81ED-4DB2-BD59-A6C34878D82A}">
                    <a16:rowId xmlns:a16="http://schemas.microsoft.com/office/drawing/2014/main" val="1526316542"/>
                  </a:ext>
                </a:extLst>
              </a:tr>
              <a:tr h="504356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4341" marR="114341" marT="57171" marB="57171"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14341" marR="114341" marT="57171" marB="57171"/>
                </a:tc>
                <a:extLst>
                  <a:ext uri="{0D108BD9-81ED-4DB2-BD59-A6C34878D82A}">
                    <a16:rowId xmlns:a16="http://schemas.microsoft.com/office/drawing/2014/main" val="1548083154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9CB265BD-80A2-DE40-93FF-E43136980CF2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19. Location – Using a Grid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5E3717-BE22-E54D-A36C-3753B0B15FED}"/>
              </a:ext>
            </a:extLst>
          </p:cNvPr>
          <p:cNvSpPr txBox="1">
            <a:spLocks/>
          </p:cNvSpPr>
          <p:nvPr/>
        </p:nvSpPr>
        <p:spPr>
          <a:xfrm>
            <a:off x="441141" y="1582129"/>
            <a:ext cx="11264400" cy="979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Play this game as a class. One person calls out coordinates. Students take turns plotting them on the grid. (The coordinates could form a type of line or shape).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81F2C5-3AA4-2849-A010-9017DEE16EA0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7A944"/>
                </a:solidFill>
              </a:rPr>
              <a:t>ACMMG065</a:t>
            </a:r>
            <a:endParaRPr lang="en-AU" dirty="0">
              <a:solidFill>
                <a:srgbClr val="F7A944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D80A3F2-7F8E-8A4B-80D7-6740693901B4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474045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F7A944"/>
                </a:solidFill>
              </a:rPr>
              <a:t>Location and Transformation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EB8F6F-5F5B-CA4E-BFB7-128E270AC245}"/>
              </a:ext>
            </a:extLst>
          </p:cNvPr>
          <p:cNvSpPr txBox="1"/>
          <p:nvPr/>
        </p:nvSpPr>
        <p:spPr>
          <a:xfrm>
            <a:off x="2981257" y="5783794"/>
            <a:ext cx="5440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A6659-20AD-6247-AC02-9CCDC4366061}"/>
              </a:ext>
            </a:extLst>
          </p:cNvPr>
          <p:cNvSpPr txBox="1"/>
          <p:nvPr/>
        </p:nvSpPr>
        <p:spPr>
          <a:xfrm>
            <a:off x="3674052" y="5783794"/>
            <a:ext cx="5440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60E4D5-7BCD-3B4E-8BB6-6503E17F412B}"/>
              </a:ext>
            </a:extLst>
          </p:cNvPr>
          <p:cNvSpPr txBox="1"/>
          <p:nvPr/>
        </p:nvSpPr>
        <p:spPr>
          <a:xfrm>
            <a:off x="4363700" y="5783794"/>
            <a:ext cx="5440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A88B5D-0059-FB49-9959-5D0F8E1E7D1D}"/>
              </a:ext>
            </a:extLst>
          </p:cNvPr>
          <p:cNvSpPr txBox="1"/>
          <p:nvPr/>
        </p:nvSpPr>
        <p:spPr>
          <a:xfrm>
            <a:off x="5053348" y="5783794"/>
            <a:ext cx="5440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E980C7-823F-BC40-96D1-F786AC44A338}"/>
              </a:ext>
            </a:extLst>
          </p:cNvPr>
          <p:cNvSpPr txBox="1"/>
          <p:nvPr/>
        </p:nvSpPr>
        <p:spPr>
          <a:xfrm>
            <a:off x="5758489" y="5783794"/>
            <a:ext cx="5440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AE408A-B216-CD46-9800-33516123D141}"/>
              </a:ext>
            </a:extLst>
          </p:cNvPr>
          <p:cNvSpPr txBox="1"/>
          <p:nvPr/>
        </p:nvSpPr>
        <p:spPr>
          <a:xfrm>
            <a:off x="6456859" y="5783794"/>
            <a:ext cx="5440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ECB603-25BA-6249-A2E2-7AE3B03AE197}"/>
              </a:ext>
            </a:extLst>
          </p:cNvPr>
          <p:cNvSpPr txBox="1"/>
          <p:nvPr/>
        </p:nvSpPr>
        <p:spPr>
          <a:xfrm>
            <a:off x="7155229" y="5783794"/>
            <a:ext cx="5440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EF6F41-717D-7841-A0FD-BD0A7BAA7964}"/>
              </a:ext>
            </a:extLst>
          </p:cNvPr>
          <p:cNvSpPr txBox="1"/>
          <p:nvPr/>
        </p:nvSpPr>
        <p:spPr>
          <a:xfrm>
            <a:off x="7853599" y="5783794"/>
            <a:ext cx="5440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F7000-CF6C-1148-843E-ADD789AC0F84}"/>
              </a:ext>
            </a:extLst>
          </p:cNvPr>
          <p:cNvSpPr txBox="1"/>
          <p:nvPr/>
        </p:nvSpPr>
        <p:spPr>
          <a:xfrm>
            <a:off x="8551969" y="5783794"/>
            <a:ext cx="5440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CDAE43-13CE-F54B-AD3C-1B55D926E275}"/>
              </a:ext>
            </a:extLst>
          </p:cNvPr>
          <p:cNvSpPr txBox="1"/>
          <p:nvPr/>
        </p:nvSpPr>
        <p:spPr>
          <a:xfrm>
            <a:off x="9250339" y="5783794"/>
            <a:ext cx="5440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980ACC-FCE1-7D41-8B70-31358A909B0B}"/>
              </a:ext>
            </a:extLst>
          </p:cNvPr>
          <p:cNvSpPr txBox="1"/>
          <p:nvPr/>
        </p:nvSpPr>
        <p:spPr>
          <a:xfrm>
            <a:off x="2016449" y="5088600"/>
            <a:ext cx="5440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BB2315-DC0E-1940-A411-ACEB3C5FC8F3}"/>
              </a:ext>
            </a:extLst>
          </p:cNvPr>
          <p:cNvSpPr txBox="1"/>
          <p:nvPr/>
        </p:nvSpPr>
        <p:spPr>
          <a:xfrm>
            <a:off x="2016449" y="4581327"/>
            <a:ext cx="5440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556F48-D464-5C44-B6AD-FEBFB06D52EE}"/>
              </a:ext>
            </a:extLst>
          </p:cNvPr>
          <p:cNvSpPr txBox="1"/>
          <p:nvPr/>
        </p:nvSpPr>
        <p:spPr>
          <a:xfrm>
            <a:off x="2016449" y="4074331"/>
            <a:ext cx="5440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9F50EB-0128-A641-8780-E3FE99FDCE9B}"/>
              </a:ext>
            </a:extLst>
          </p:cNvPr>
          <p:cNvSpPr txBox="1"/>
          <p:nvPr/>
        </p:nvSpPr>
        <p:spPr>
          <a:xfrm>
            <a:off x="2016449" y="3572557"/>
            <a:ext cx="5440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7EA37B-27A6-934C-AA37-5BA0B8ACD3F9}"/>
              </a:ext>
            </a:extLst>
          </p:cNvPr>
          <p:cNvSpPr txBox="1"/>
          <p:nvPr/>
        </p:nvSpPr>
        <p:spPr>
          <a:xfrm>
            <a:off x="2016449" y="3076579"/>
            <a:ext cx="5440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0346A79-4CC4-5E4A-AA2C-BD4251D1442E}"/>
              </a:ext>
            </a:extLst>
          </p:cNvPr>
          <p:cNvGrpSpPr/>
          <p:nvPr/>
        </p:nvGrpSpPr>
        <p:grpSpPr>
          <a:xfrm>
            <a:off x="5767547" y="2602890"/>
            <a:ext cx="547747" cy="323603"/>
            <a:chOff x="5776853" y="2717348"/>
            <a:chExt cx="547747" cy="32360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1506737-E96E-874D-A1FF-4115FC7745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6853" y="2717974"/>
              <a:ext cx="264253" cy="3229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ACED332-0825-344C-BCA1-44D7E93E2C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3358" y="2717348"/>
              <a:ext cx="291242" cy="322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3C706DF-432D-374E-88FC-DA827DBAEF4C}"/>
              </a:ext>
            </a:extLst>
          </p:cNvPr>
          <p:cNvGrpSpPr/>
          <p:nvPr/>
        </p:nvGrpSpPr>
        <p:grpSpPr>
          <a:xfrm>
            <a:off x="2727382" y="2602890"/>
            <a:ext cx="1089144" cy="323603"/>
            <a:chOff x="3040003" y="2717348"/>
            <a:chExt cx="1089144" cy="32360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F8624E2-510B-D64D-80CD-C6DFA4581930}"/>
                </a:ext>
              </a:extLst>
            </p:cNvPr>
            <p:cNvGrpSpPr/>
            <p:nvPr/>
          </p:nvGrpSpPr>
          <p:grpSpPr>
            <a:xfrm>
              <a:off x="3581400" y="2717348"/>
              <a:ext cx="547747" cy="323603"/>
              <a:chOff x="5776853" y="2717348"/>
              <a:chExt cx="547747" cy="323603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5F6CDD4-7677-BC46-A8A6-3E1E4678C4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76853" y="2717974"/>
                <a:ext cx="264253" cy="3229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59DECD4-F988-D149-976B-825FCB6354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3358" y="2717348"/>
                <a:ext cx="291242" cy="3229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C5DD35B-D226-554F-B54D-A9648AF4B892}"/>
                </a:ext>
              </a:extLst>
            </p:cNvPr>
            <p:cNvGrpSpPr/>
            <p:nvPr/>
          </p:nvGrpSpPr>
          <p:grpSpPr>
            <a:xfrm>
              <a:off x="3040003" y="2717348"/>
              <a:ext cx="547747" cy="323603"/>
              <a:chOff x="5776853" y="2717348"/>
              <a:chExt cx="547747" cy="323603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6D0BF98-9238-0942-B9E3-C0F944A188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76853" y="2717974"/>
                <a:ext cx="264253" cy="3229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0BF60B1-F868-7448-A9F2-D7882DD6A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3358" y="2717348"/>
                <a:ext cx="291242" cy="3229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9240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8783C8-3CCE-5647-9E23-870E17D7C90D}"/>
              </a:ext>
            </a:extLst>
          </p:cNvPr>
          <p:cNvSpPr txBox="1">
            <a:spLocks/>
          </p:cNvSpPr>
          <p:nvPr/>
        </p:nvSpPr>
        <p:spPr>
          <a:xfrm>
            <a:off x="838201" y="1776247"/>
            <a:ext cx="6287814" cy="4120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Imagine this wheel was spun 20 times. Make up sentences that use the below words to describe the likelihood of the spinner landing on particular </a:t>
            </a:r>
            <a:r>
              <a:rPr lang="en-US" sz="2400" dirty="0" err="1">
                <a:latin typeface="+mj-lt"/>
              </a:rPr>
              <a:t>colours</a:t>
            </a:r>
            <a:r>
              <a:rPr lang="en-US" sz="24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impossible                                                                                               </a:t>
            </a:r>
          </a:p>
          <a:p>
            <a:pPr marL="0"/>
            <a:r>
              <a:rPr lang="en-US" sz="2400" dirty="0">
                <a:latin typeface="+mj-lt"/>
              </a:rPr>
              <a:t>even chance</a:t>
            </a:r>
          </a:p>
          <a:p>
            <a:r>
              <a:rPr lang="en-US" sz="2400" dirty="0">
                <a:latin typeface="+mj-lt"/>
              </a:rPr>
              <a:t>most likely</a:t>
            </a:r>
          </a:p>
          <a:p>
            <a:r>
              <a:rPr lang="en-US" sz="2400" dirty="0">
                <a:latin typeface="+mj-lt"/>
              </a:rPr>
              <a:t>least likely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BEAE6A1-1616-7849-AC03-4B2DA9CB17E6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5B276"/>
                </a:solidFill>
              </a:rPr>
              <a:t>ACMSP067</a:t>
            </a:r>
            <a:endParaRPr lang="en-AU" dirty="0">
              <a:solidFill>
                <a:srgbClr val="75B276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CF1720F-9150-C841-801B-A2C56130C86A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474045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75B276"/>
                </a:solidFill>
              </a:rPr>
              <a:t>Chance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48987FC-77E1-F94E-8CFC-389C22A381E2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20. Statistics – Chance</a:t>
            </a:r>
          </a:p>
        </p:txBody>
      </p:sp>
    </p:spTree>
    <p:extLst>
      <p:ext uri="{BB962C8B-B14F-4D97-AF65-F5344CB8AC3E}">
        <p14:creationId xmlns:p14="http://schemas.microsoft.com/office/powerpoint/2010/main" val="3366693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5B332-3D25-4D8F-A74D-BF5157BC16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98484" y="1825625"/>
            <a:ext cx="10226564" cy="3902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On the next slide, you will see a graph. Look at the graph and think about what it might represent. As a group, decide what it could be comparing and investigating. 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 algn="ctr">
              <a:buNone/>
            </a:pPr>
            <a:endParaRPr lang="en-US" sz="2400" dirty="0">
              <a:latin typeface="+mj-lt"/>
            </a:endParaRPr>
          </a:p>
          <a:p>
            <a:pPr marL="0" indent="0" algn="ctr">
              <a:buNone/>
            </a:pPr>
            <a:endParaRPr lang="en-US" sz="2400" dirty="0">
              <a:latin typeface="+mj-lt"/>
            </a:endParaRPr>
          </a:p>
          <a:p>
            <a:pPr marL="0" indent="0" algn="ctr">
              <a:buNone/>
            </a:pPr>
            <a:endParaRPr lang="en-US" sz="2400" dirty="0">
              <a:latin typeface="+mj-lt"/>
            </a:endParaRPr>
          </a:p>
          <a:p>
            <a:pPr marL="0" indent="0" algn="ctr">
              <a:buNone/>
            </a:pP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5CD7E-8717-4449-8446-895200DEC210}"/>
              </a:ext>
            </a:extLst>
          </p:cNvPr>
          <p:cNvSpPr txBox="1"/>
          <p:nvPr/>
        </p:nvSpPr>
        <p:spPr>
          <a:xfrm>
            <a:off x="3650608" y="2952925"/>
            <a:ext cx="4721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Remember to label the graph with: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 title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names for both 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categories on the horizontal axis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numbers on the </a:t>
            </a:r>
            <a:r>
              <a:rPr lang="en-US" sz="2400">
                <a:latin typeface="+mj-lt"/>
              </a:rPr>
              <a:t>vertical axis.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138BE-ECCA-4F6A-A5E8-352EC4646EEA}"/>
              </a:ext>
            </a:extLst>
          </p:cNvPr>
          <p:cNvSpPr txBox="1"/>
          <p:nvPr/>
        </p:nvSpPr>
        <p:spPr>
          <a:xfrm>
            <a:off x="1197911" y="5072777"/>
            <a:ext cx="899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two facts can you tell from looking at your graph?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D5949A-C323-F94F-87A5-C32D038BA538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21. Statistics – Data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5887118-724F-F342-B657-B10163CDB7B7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ACMSP068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38A8B9-C5CC-394B-B1FE-BA7FDDF51AB2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6695383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Data Representation and Interpretation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36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971F70-CEF7-5D4C-9561-87BFEC323158}"/>
              </a:ext>
            </a:extLst>
          </p:cNvPr>
          <p:cNvGrpSpPr/>
          <p:nvPr/>
        </p:nvGrpSpPr>
        <p:grpSpPr>
          <a:xfrm>
            <a:off x="2353395" y="1829480"/>
            <a:ext cx="7420955" cy="4350167"/>
            <a:chOff x="1726164" y="3340374"/>
            <a:chExt cx="4389516" cy="257313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F01C60E-C643-4DDF-A36E-70C9B335C47D}"/>
                </a:ext>
              </a:extLst>
            </p:cNvPr>
            <p:cNvCxnSpPr/>
            <p:nvPr/>
          </p:nvCxnSpPr>
          <p:spPr>
            <a:xfrm flipV="1">
              <a:off x="2339757" y="3340374"/>
              <a:ext cx="0" cy="21003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F010893-E496-4996-B8AF-4C8460CBB2E1}"/>
                </a:ext>
              </a:extLst>
            </p:cNvPr>
            <p:cNvCxnSpPr/>
            <p:nvPr/>
          </p:nvCxnSpPr>
          <p:spPr>
            <a:xfrm>
              <a:off x="2340634" y="5439817"/>
              <a:ext cx="37750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D4F84F-3EC2-4415-B8B5-562305A005B4}"/>
                </a:ext>
              </a:extLst>
            </p:cNvPr>
            <p:cNvCxnSpPr/>
            <p:nvPr/>
          </p:nvCxnSpPr>
          <p:spPr>
            <a:xfrm>
              <a:off x="2342599" y="5121913"/>
              <a:ext cx="36827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5EA9B1A-0E96-4783-913C-D3CD3DF2AB60}"/>
                </a:ext>
              </a:extLst>
            </p:cNvPr>
            <p:cNvCxnSpPr/>
            <p:nvPr/>
          </p:nvCxnSpPr>
          <p:spPr>
            <a:xfrm>
              <a:off x="2342599" y="4762585"/>
              <a:ext cx="36827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84AF6F-5BFE-4B25-AD31-77A18F8A91FD}"/>
                </a:ext>
              </a:extLst>
            </p:cNvPr>
            <p:cNvCxnSpPr/>
            <p:nvPr/>
          </p:nvCxnSpPr>
          <p:spPr>
            <a:xfrm>
              <a:off x="2339757" y="4393469"/>
              <a:ext cx="36827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AA51FC8-0AE3-4EBE-B6CF-A2DB5A9F28A8}"/>
                </a:ext>
              </a:extLst>
            </p:cNvPr>
            <p:cNvCxnSpPr/>
            <p:nvPr/>
          </p:nvCxnSpPr>
          <p:spPr>
            <a:xfrm>
              <a:off x="2342599" y="4066299"/>
              <a:ext cx="36827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826358-138B-438E-B76E-E52328DD43CA}"/>
                </a:ext>
              </a:extLst>
            </p:cNvPr>
            <p:cNvCxnSpPr/>
            <p:nvPr/>
          </p:nvCxnSpPr>
          <p:spPr>
            <a:xfrm>
              <a:off x="2342512" y="3713961"/>
              <a:ext cx="36827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51EE2D-3371-40F1-AD89-3239F1FC9476}"/>
                </a:ext>
              </a:extLst>
            </p:cNvPr>
            <p:cNvSpPr/>
            <p:nvPr/>
          </p:nvSpPr>
          <p:spPr>
            <a:xfrm>
              <a:off x="2650150" y="4391194"/>
              <a:ext cx="402671" cy="1047051"/>
            </a:xfrm>
            <a:prstGeom prst="rect">
              <a:avLst/>
            </a:prstGeom>
            <a:solidFill>
              <a:srgbClr val="C15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15132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C208636-BED6-40E7-9A68-484837787E4E}"/>
                </a:ext>
              </a:extLst>
            </p:cNvPr>
            <p:cNvSpPr/>
            <p:nvPr/>
          </p:nvSpPr>
          <p:spPr>
            <a:xfrm>
              <a:off x="3469824" y="5119395"/>
              <a:ext cx="402671" cy="320040"/>
            </a:xfrm>
            <a:prstGeom prst="rect">
              <a:avLst/>
            </a:prstGeom>
            <a:solidFill>
              <a:srgbClr val="C15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15132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4C683B0-CC9C-4562-825C-279586E44E92}"/>
                </a:ext>
              </a:extLst>
            </p:cNvPr>
            <p:cNvSpPr/>
            <p:nvPr/>
          </p:nvSpPr>
          <p:spPr>
            <a:xfrm>
              <a:off x="4255942" y="4064421"/>
              <a:ext cx="402671" cy="1375090"/>
            </a:xfrm>
            <a:prstGeom prst="rect">
              <a:avLst/>
            </a:prstGeom>
            <a:solidFill>
              <a:srgbClr val="C15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15132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664E51-34FA-4E6B-A3AB-93FD1C0804AD}"/>
                </a:ext>
              </a:extLst>
            </p:cNvPr>
            <p:cNvSpPr/>
            <p:nvPr/>
          </p:nvSpPr>
          <p:spPr>
            <a:xfrm>
              <a:off x="5121755" y="3712888"/>
              <a:ext cx="402671" cy="1725356"/>
            </a:xfrm>
            <a:prstGeom prst="rect">
              <a:avLst/>
            </a:prstGeom>
            <a:solidFill>
              <a:srgbClr val="C15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15132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ACE276D-3577-441E-9EB1-2E19B778D242}"/>
                </a:ext>
              </a:extLst>
            </p:cNvPr>
            <p:cNvCxnSpPr/>
            <p:nvPr/>
          </p:nvCxnSpPr>
          <p:spPr>
            <a:xfrm flipV="1">
              <a:off x="1726164" y="3713961"/>
              <a:ext cx="0" cy="1483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034963-DB39-4CAF-ABD0-1B84DDA4B529}"/>
                </a:ext>
              </a:extLst>
            </p:cNvPr>
            <p:cNvCxnSpPr/>
            <p:nvPr/>
          </p:nvCxnSpPr>
          <p:spPr>
            <a:xfrm>
              <a:off x="2960542" y="5913510"/>
              <a:ext cx="25638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5DE62460-2396-064E-B5A4-A4E89AAD9EBC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Statistics – Data (Cont.)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011EC48-D6F1-FB4F-A8CC-0689A029C161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15132"/>
                </a:solidFill>
              </a:rPr>
              <a:t>ACMSP068</a:t>
            </a:r>
            <a:endParaRPr lang="en-AU" dirty="0">
              <a:solidFill>
                <a:srgbClr val="C15132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4F0F24FF-9916-9A42-8F1B-184340B12D0A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6695383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15132"/>
                </a:solidFill>
              </a:rPr>
              <a:t>Data Representation and Interpretation</a:t>
            </a:r>
            <a:endParaRPr lang="en-AU" dirty="0">
              <a:solidFill>
                <a:srgbClr val="C1513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356E9-D8DE-E748-A3E0-22B9F6FAEC67}"/>
              </a:ext>
            </a:extLst>
          </p:cNvPr>
          <p:cNvSpPr/>
          <p:nvPr/>
        </p:nvSpPr>
        <p:spPr>
          <a:xfrm>
            <a:off x="4138409" y="1267179"/>
            <a:ext cx="4730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Title: 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78855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00A6E-CBEB-4787-B52E-43001278CC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3800" y="2272251"/>
            <a:ext cx="11264400" cy="2754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+mj-lt"/>
              </a:rPr>
              <a:t>The activities on the next slide need lots of numbers. Each person must:</a:t>
            </a:r>
          </a:p>
          <a:p>
            <a:r>
              <a:rPr lang="en-AU" sz="2400" dirty="0">
                <a:latin typeface="+mj-lt"/>
              </a:rPr>
              <a:t>write a 3-digit or 4-digit number on a piece of paper, e.g. 624</a:t>
            </a:r>
          </a:p>
          <a:p>
            <a:r>
              <a:rPr lang="en-AU" sz="2400" dirty="0">
                <a:latin typeface="+mj-lt"/>
              </a:rPr>
              <a:t>write a different 3-digit or 4-digit number in word form on another piece of paper, </a:t>
            </a:r>
          </a:p>
          <a:p>
            <a:pPr marL="0" indent="0">
              <a:buNone/>
            </a:pPr>
            <a:r>
              <a:rPr lang="en-AU" sz="2400" dirty="0">
                <a:latin typeface="+mj-lt"/>
              </a:rPr>
              <a:t>   e.g. nine hundred and fifteen. </a:t>
            </a:r>
          </a:p>
          <a:p>
            <a:pPr marL="0" indent="0">
              <a:buNone/>
            </a:pPr>
            <a:endParaRPr lang="en-AU" sz="2400" dirty="0">
              <a:latin typeface="+mj-lt"/>
            </a:endParaRPr>
          </a:p>
          <a:p>
            <a:pPr marL="0" indent="0">
              <a:buNone/>
            </a:pPr>
            <a:r>
              <a:rPr lang="en-AU" sz="2400" dirty="0">
                <a:latin typeface="+mj-lt"/>
              </a:rPr>
              <a:t>As a class, shuffle the numbers together into one pile and divide them up between groups.</a:t>
            </a:r>
          </a:p>
          <a:p>
            <a:pPr marL="0" indent="0">
              <a:buNone/>
            </a:pPr>
            <a:endParaRPr lang="en-AU" sz="24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A993F-5FC4-4212-ACAE-9EB715BDE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3800" y="89210"/>
            <a:ext cx="112644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Numbers to 10 000 – Preparation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5BF092-F591-2D4F-8242-7D7927CB419F}"/>
              </a:ext>
            </a:extLst>
          </p:cNvPr>
          <p:cNvSpPr txBox="1">
            <a:spLocks/>
          </p:cNvSpPr>
          <p:nvPr/>
        </p:nvSpPr>
        <p:spPr>
          <a:xfrm>
            <a:off x="7344826" y="6330434"/>
            <a:ext cx="3375209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C15132"/>
                </a:solidFill>
              </a:rPr>
              <a:t>ACMNA052, ACMNA053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F02A1-06CE-D34D-AF74-509C028FAEC8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337520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C15132"/>
                </a:solidFill>
              </a:rPr>
              <a:t>Number and Place Value</a:t>
            </a:r>
          </a:p>
        </p:txBody>
      </p:sp>
    </p:spTree>
    <p:extLst>
      <p:ext uri="{BB962C8B-B14F-4D97-AF65-F5344CB8AC3E}">
        <p14:creationId xmlns:p14="http://schemas.microsoft.com/office/powerpoint/2010/main" val="12128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00A6E-CBEB-4787-B52E-43001278CC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3800" y="2330606"/>
            <a:ext cx="11264400" cy="2754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>
                <a:latin typeface="+mj-lt"/>
              </a:rPr>
              <a:t>Working in a small group, use the numbers you received to complete one of the following activities:</a:t>
            </a:r>
          </a:p>
          <a:p>
            <a:pPr marL="719138" indent="565200"/>
            <a:r>
              <a:rPr lang="en-AU" sz="2400" dirty="0">
                <a:latin typeface="+mj-lt"/>
              </a:rPr>
              <a:t>represent your numbers using MAB blocks</a:t>
            </a:r>
          </a:p>
          <a:p>
            <a:pPr marL="719138" indent="565200"/>
            <a:r>
              <a:rPr lang="en-AU" sz="2400" dirty="0">
                <a:latin typeface="+mj-lt"/>
              </a:rPr>
              <a:t>choose four of the numbers and order them from smallest to largest. 		     	     Then choose another four and order them in the same way.</a:t>
            </a:r>
          </a:p>
          <a:p>
            <a:pPr marL="719138" indent="565200"/>
            <a:r>
              <a:rPr lang="en-AU" sz="2400" dirty="0">
                <a:latin typeface="+mj-lt"/>
              </a:rPr>
              <a:t>write out each of your numbers in expanded notation, </a:t>
            </a:r>
            <a:br>
              <a:rPr lang="en-AU" sz="2400" dirty="0">
                <a:latin typeface="+mj-lt"/>
              </a:rPr>
            </a:br>
            <a:r>
              <a:rPr lang="en-AU" sz="2400" dirty="0">
                <a:latin typeface="+mj-lt"/>
              </a:rPr>
              <a:t>         e.g. 900 + 70 + 4 (974). </a:t>
            </a:r>
          </a:p>
          <a:p>
            <a:pPr marL="719138" indent="565200"/>
            <a:endParaRPr lang="en-AU" sz="2400" dirty="0">
              <a:solidFill>
                <a:srgbClr val="BC6E7D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520E80-45B9-8A40-951B-9BB7AEB0531B}"/>
              </a:ext>
            </a:extLst>
          </p:cNvPr>
          <p:cNvSpPr txBox="1">
            <a:spLocks/>
          </p:cNvSpPr>
          <p:nvPr/>
        </p:nvSpPr>
        <p:spPr>
          <a:xfrm>
            <a:off x="463800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Numbers to 10 000 (Cont.)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01AA467-C8FF-5B4E-9D8E-1AA53957ED4D}"/>
              </a:ext>
            </a:extLst>
          </p:cNvPr>
          <p:cNvSpPr txBox="1">
            <a:spLocks/>
          </p:cNvSpPr>
          <p:nvPr/>
        </p:nvSpPr>
        <p:spPr>
          <a:xfrm>
            <a:off x="7344826" y="6330434"/>
            <a:ext cx="3375209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C15132"/>
                </a:solidFill>
              </a:rPr>
              <a:t>ACMNA052, ACMNA053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04342C1-119C-6344-BE8A-53F2BD1364CC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337520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C15132"/>
                </a:solidFill>
              </a:rPr>
              <a:t>Number and Place Value</a:t>
            </a:r>
          </a:p>
        </p:txBody>
      </p:sp>
    </p:spTree>
    <p:extLst>
      <p:ext uri="{BB962C8B-B14F-4D97-AF65-F5344CB8AC3E}">
        <p14:creationId xmlns:p14="http://schemas.microsoft.com/office/powerpoint/2010/main" val="329618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7E3F6-FF8D-481E-9866-A7D2EDE39C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1141" y="2277525"/>
            <a:ext cx="11264400" cy="140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>
                <a:latin typeface="+mj-lt"/>
              </a:rPr>
              <a:t>Fill in the blanks with any single digit and then use this information to write a 4-digit</a:t>
            </a:r>
            <a:r>
              <a:rPr lang="en-AU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AU" sz="2400" dirty="0">
                <a:latin typeface="+mj-lt"/>
              </a:rPr>
              <a:t>number using these same place values. There are only 3 place values described, but you need to write a 4-digit number. Use your knowledge of place value to figure out how.</a:t>
            </a:r>
          </a:p>
          <a:p>
            <a:pPr marL="0" indent="0">
              <a:buNone/>
            </a:pPr>
            <a:r>
              <a:rPr lang="en-AU" sz="24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E39FA8-7B82-B24F-9FBB-80E5ECBB982C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2. More Numbers to 10 000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921B7-43D8-E045-8FC5-C03E165415E5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3E7FC3"/>
                </a:solidFill>
              </a:rPr>
              <a:t>ACMNA053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CB839AF-CB9C-3144-A284-930ED54DC645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337520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3E7FC3"/>
                </a:solidFill>
              </a:rPr>
              <a:t>Number and Place 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450A6-213C-AB4E-BA79-238D09B2EA53}"/>
              </a:ext>
            </a:extLst>
          </p:cNvPr>
          <p:cNvSpPr txBox="1"/>
          <p:nvPr/>
        </p:nvSpPr>
        <p:spPr>
          <a:xfrm>
            <a:off x="441141" y="3429000"/>
            <a:ext cx="11264400" cy="276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+mj-lt"/>
              </a:rPr>
              <a:t>___ thousands  ___ tens  ___ ones         </a:t>
            </a:r>
            <a:r>
              <a:rPr lang="en-AU" sz="2400" b="1" dirty="0">
                <a:solidFill>
                  <a:srgbClr val="FF0000"/>
                </a:solidFill>
                <a:latin typeface="+mj-lt"/>
              </a:rPr>
              <a:t>                   </a:t>
            </a:r>
            <a:r>
              <a:rPr lang="en-AU" sz="2400" b="1" dirty="0">
                <a:latin typeface="+mj-lt"/>
              </a:rPr>
              <a:t>__ __ __ __ </a:t>
            </a:r>
          </a:p>
          <a:p>
            <a:pPr algn="ctr"/>
            <a:r>
              <a:rPr lang="en-AU" sz="2400" b="1" dirty="0">
                <a:latin typeface="+mj-lt"/>
              </a:rPr>
              <a:t>                                                             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AU" sz="2400" b="1" dirty="0">
                <a:latin typeface="+mj-lt"/>
              </a:rPr>
              <a:t>What number is 100 less than this number?  __ __ __ __</a:t>
            </a:r>
          </a:p>
          <a:p>
            <a:pPr algn="ctr"/>
            <a:endParaRPr lang="en-AU" sz="2400" b="1" dirty="0">
              <a:latin typeface="+mj-lt"/>
            </a:endParaRPr>
          </a:p>
          <a:p>
            <a:pPr algn="ctr"/>
            <a:r>
              <a:rPr lang="en-AU" sz="2400" b="1" dirty="0">
                <a:latin typeface="+mj-lt"/>
              </a:rPr>
              <a:t>___ thousands  ___ hundreds ___ ones         </a:t>
            </a:r>
            <a:r>
              <a:rPr lang="en-AU" sz="2400" b="1" dirty="0">
                <a:solidFill>
                  <a:srgbClr val="FF0000"/>
                </a:solidFill>
                <a:latin typeface="+mj-lt"/>
              </a:rPr>
              <a:t>                   </a:t>
            </a:r>
            <a:r>
              <a:rPr lang="en-AU" sz="2400" b="1" dirty="0">
                <a:latin typeface="+mj-lt"/>
              </a:rPr>
              <a:t>__ __ __ __ </a:t>
            </a:r>
          </a:p>
          <a:p>
            <a:pPr algn="ctr"/>
            <a:endParaRPr lang="en-AU" sz="2400" b="1" dirty="0">
              <a:latin typeface="+mj-lt"/>
            </a:endParaRPr>
          </a:p>
          <a:p>
            <a:pPr algn="ctr"/>
            <a:r>
              <a:rPr lang="en-AU" sz="2400" b="1" dirty="0">
                <a:latin typeface="+mj-lt"/>
              </a:rPr>
              <a:t>What number is 10 less than this number?    __ __ __ __   </a:t>
            </a:r>
            <a:endParaRPr lang="en-US" sz="2400" b="1" dirty="0">
              <a:latin typeface="+mj-lt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1ECFB0B-A9B8-0D42-8ECC-B2DA32BF2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31" y="3404403"/>
            <a:ext cx="1697309" cy="523185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50F6487-F773-9C42-BBA1-DB8F859F7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84" y="4943272"/>
            <a:ext cx="1697309" cy="5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2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08A9A7-E0AD-C240-9D6B-F0C114028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168" y="3770188"/>
            <a:ext cx="10221687" cy="8453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F7145-09DF-4D35-8F0E-651C6ADF13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47257" y="1673225"/>
            <a:ext cx="7097486" cy="906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400" dirty="0">
                <a:latin typeface="+mj-lt"/>
              </a:rPr>
              <a:t>Use a whiteboard marker to place chosen numbers on the number line between 2000 and 3000</a:t>
            </a:r>
            <a:r>
              <a:rPr lang="en-AU" sz="24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0" indent="0" algn="ctr">
              <a:buNone/>
            </a:pPr>
            <a:endParaRPr lang="en-AU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A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6B50ED-0987-8240-9930-56346B60DA92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 Number Lines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62C5471-5050-124F-9F41-0C01D54462D7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bg1"/>
                </a:solidFill>
              </a:rPr>
              <a:t>ACMNA052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B094E6D-8991-2F41-83AC-9DAFDE93428C}"/>
              </a:ext>
            </a:extLst>
          </p:cNvPr>
          <p:cNvSpPr txBox="1">
            <a:spLocks/>
          </p:cNvSpPr>
          <p:nvPr/>
        </p:nvSpPr>
        <p:spPr>
          <a:xfrm>
            <a:off x="441141" y="6366616"/>
            <a:ext cx="337520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bg1"/>
                </a:solidFill>
              </a:rPr>
              <a:t>Number and Place Value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20B03-7ADA-F741-83EA-0C4FD23DFFD7}"/>
              </a:ext>
            </a:extLst>
          </p:cNvPr>
          <p:cNvSpPr txBox="1"/>
          <p:nvPr/>
        </p:nvSpPr>
        <p:spPr>
          <a:xfrm>
            <a:off x="1138266" y="4473663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F7C88"/>
                </a:solidFill>
                <a:latin typeface="+mj-lt"/>
              </a:rPr>
              <a:t>2000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583C6-712C-804E-BA61-24992D418B6C}"/>
              </a:ext>
            </a:extLst>
          </p:cNvPr>
          <p:cNvSpPr txBox="1"/>
          <p:nvPr/>
        </p:nvSpPr>
        <p:spPr>
          <a:xfrm>
            <a:off x="9901712" y="4473663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F7C88"/>
                </a:solidFill>
                <a:latin typeface="+mj-lt"/>
              </a:rPr>
              <a:t>3000</a:t>
            </a:r>
          </a:p>
        </p:txBody>
      </p:sp>
    </p:spTree>
    <p:extLst>
      <p:ext uri="{BB962C8B-B14F-4D97-AF65-F5344CB8AC3E}">
        <p14:creationId xmlns:p14="http://schemas.microsoft.com/office/powerpoint/2010/main" val="231280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55355F2-752E-704F-8145-AEA68AF56E79}"/>
              </a:ext>
            </a:extLst>
          </p:cNvPr>
          <p:cNvSpPr txBox="1">
            <a:spLocks/>
          </p:cNvSpPr>
          <p:nvPr/>
        </p:nvSpPr>
        <p:spPr>
          <a:xfrm>
            <a:off x="4446865" y="2121766"/>
            <a:ext cx="6273170" cy="1880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dirty="0">
                <a:solidFill>
                  <a:srgbClr val="000000"/>
                </a:solidFill>
                <a:latin typeface="+mj-lt"/>
              </a:rPr>
              <a:t>                                        Name the number that is: </a:t>
            </a:r>
          </a:p>
          <a:p>
            <a:pPr marL="3600000" lvl="1">
              <a:spcBef>
                <a:spcPts val="1000"/>
              </a:spcBef>
              <a:buSzPts val="22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100 more </a:t>
            </a:r>
            <a:r>
              <a:rPr lang="en-US">
                <a:solidFill>
                  <a:srgbClr val="000000"/>
                </a:solidFill>
                <a:latin typeface="+mj-lt"/>
              </a:rPr>
              <a:t>than this           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3600000" lvl="1">
              <a:spcBef>
                <a:spcPts val="1000"/>
              </a:spcBef>
              <a:buSzPts val="22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10 more than this</a:t>
            </a:r>
          </a:p>
          <a:p>
            <a:pPr marL="3600000" lvl="1">
              <a:spcBef>
                <a:spcPts val="1000"/>
              </a:spcBef>
              <a:buSzPts val="22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1 more than this.</a:t>
            </a:r>
          </a:p>
          <a:p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98304D-F076-3C4F-836D-B65439426E66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4. Place Value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01D720A-7CA8-8745-B48D-3E1014F68227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F7A944"/>
                </a:solidFill>
              </a:rPr>
              <a:t>ACMNA053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CBA719C-63A1-5147-BC27-3F6254E66A3E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337520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F7A944"/>
                </a:solidFill>
              </a:rPr>
              <a:t>Number and Place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2DAFE9-0B6F-F641-B01D-AFC0A8D8B9E8}"/>
              </a:ext>
            </a:extLst>
          </p:cNvPr>
          <p:cNvSpPr txBox="1"/>
          <p:nvPr/>
        </p:nvSpPr>
        <p:spPr>
          <a:xfrm>
            <a:off x="3147134" y="2382349"/>
            <a:ext cx="2599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b="1" dirty="0">
                <a:solidFill>
                  <a:srgbClr val="F7A944"/>
                </a:solidFill>
              </a:rPr>
              <a:t>_ 9 9</a:t>
            </a:r>
            <a:endParaRPr lang="en-US" sz="8000" b="1" dirty="0">
              <a:solidFill>
                <a:srgbClr val="F7A944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3560F0-0C35-B04C-B663-C5D10929E404}"/>
              </a:ext>
            </a:extLst>
          </p:cNvPr>
          <p:cNvSpPr/>
          <p:nvPr/>
        </p:nvSpPr>
        <p:spPr>
          <a:xfrm>
            <a:off x="884576" y="1686195"/>
            <a:ext cx="1042284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AU" sz="2400" b="1" dirty="0">
                <a:latin typeface="+mj-lt"/>
              </a:rPr>
              <a:t>Choose a 3-digit number ending in 99 and write it below.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CE2196-C1D0-E942-A63D-F9BDC5F40B3B}"/>
              </a:ext>
            </a:extLst>
          </p:cNvPr>
          <p:cNvSpPr txBox="1"/>
          <p:nvPr/>
        </p:nvSpPr>
        <p:spPr>
          <a:xfrm>
            <a:off x="2300892" y="4813731"/>
            <a:ext cx="3375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>
                <a:solidFill>
                  <a:srgbClr val="F7A944"/>
                </a:solidFill>
              </a:rPr>
              <a:t>_ </a:t>
            </a:r>
            <a:r>
              <a:rPr lang="en-AU" sz="8000" b="1">
                <a:solidFill>
                  <a:srgbClr val="F7A944"/>
                </a:solidFill>
              </a:rPr>
              <a:t>_ 0 </a:t>
            </a:r>
            <a:r>
              <a:rPr lang="en-AU" sz="8000" b="1" dirty="0">
                <a:solidFill>
                  <a:srgbClr val="F7A944"/>
                </a:solidFill>
              </a:rPr>
              <a:t>0</a:t>
            </a:r>
            <a:endParaRPr lang="en-US" sz="8000" b="1" dirty="0">
              <a:solidFill>
                <a:srgbClr val="F7A944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0D8D3D-8602-7D4A-922C-EFE7ADDD8E7A}"/>
              </a:ext>
            </a:extLst>
          </p:cNvPr>
          <p:cNvSpPr/>
          <p:nvPr/>
        </p:nvSpPr>
        <p:spPr>
          <a:xfrm>
            <a:off x="884576" y="4039644"/>
            <a:ext cx="10422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+mj-lt"/>
              </a:rPr>
              <a:t>Choose a 4-digit number ending in two zeroes and write it below.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EA55011-80CB-0943-82F5-DB6DAF97A663}"/>
              </a:ext>
            </a:extLst>
          </p:cNvPr>
          <p:cNvSpPr txBox="1">
            <a:spLocks/>
          </p:cNvSpPr>
          <p:nvPr/>
        </p:nvSpPr>
        <p:spPr>
          <a:xfrm>
            <a:off x="4446865" y="4517096"/>
            <a:ext cx="6273170" cy="1880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dirty="0">
                <a:solidFill>
                  <a:srgbClr val="000000"/>
                </a:solidFill>
                <a:latin typeface="+mj-lt"/>
              </a:rPr>
              <a:t>                                        Name the number that is: </a:t>
            </a:r>
          </a:p>
          <a:p>
            <a:pPr marL="3600000" lvl="1">
              <a:spcBef>
                <a:spcPts val="1000"/>
              </a:spcBef>
              <a:buSzPts val="22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100 more than this           </a:t>
            </a:r>
          </a:p>
          <a:p>
            <a:pPr marL="3600000" lvl="1">
              <a:spcBef>
                <a:spcPts val="1000"/>
              </a:spcBef>
              <a:buSzPts val="22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10 more than this</a:t>
            </a:r>
          </a:p>
          <a:p>
            <a:pPr marL="3600000" lvl="1">
              <a:spcBef>
                <a:spcPts val="1000"/>
              </a:spcBef>
              <a:buSzPts val="22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1 more than this.</a:t>
            </a:r>
          </a:p>
          <a:p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844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06BCA-1CE5-476C-A7C0-DA2959EFA8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1739" y="1722473"/>
            <a:ext cx="10231200" cy="808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Write a number in the middle of the target. Using addition or subtraction, make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as many equations as you can that equal the target number.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55F97-3AE8-3D4C-BF93-379816EDA615}"/>
              </a:ext>
            </a:extLst>
          </p:cNvPr>
          <p:cNvSpPr txBox="1">
            <a:spLocks/>
          </p:cNvSpPr>
          <p:nvPr/>
        </p:nvSpPr>
        <p:spPr>
          <a:xfrm>
            <a:off x="8854068" y="6330434"/>
            <a:ext cx="1865967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75B276"/>
                </a:solidFill>
              </a:rPr>
              <a:t>ACMNA055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EDDB14-4FE2-8E42-B338-DA742C9BDABF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337520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75B276"/>
                </a:solidFill>
              </a:rPr>
              <a:t>Number and Place Value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1B2A8E-236B-1146-A241-949EF8C7537B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5. Target Number – Addition and Subtraction </a:t>
            </a:r>
          </a:p>
        </p:txBody>
      </p:sp>
    </p:spTree>
    <p:extLst>
      <p:ext uri="{BB962C8B-B14F-4D97-AF65-F5344CB8AC3E}">
        <p14:creationId xmlns:p14="http://schemas.microsoft.com/office/powerpoint/2010/main" val="247573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D1808-E79C-4924-93DF-B8C164BCA8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638452"/>
            <a:ext cx="10515600" cy="110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+mj-lt"/>
              </a:rPr>
              <a:t>Choose a person to be the ‘caller’. They call out number sentences that can use any operation but must equal a number on the snail. Everyone calculates the answer, but take turns coming to the whiteboard to circle the correct number on the snail.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7E6969-FA4B-3744-9D58-9133C137BFDC}"/>
              </a:ext>
            </a:extLst>
          </p:cNvPr>
          <p:cNvSpPr txBox="1">
            <a:spLocks/>
          </p:cNvSpPr>
          <p:nvPr/>
        </p:nvSpPr>
        <p:spPr>
          <a:xfrm>
            <a:off x="441141" y="89210"/>
            <a:ext cx="112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6. Any Operation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77AF030-A1B5-3048-9820-C8D909C27BBA}"/>
              </a:ext>
            </a:extLst>
          </p:cNvPr>
          <p:cNvSpPr txBox="1">
            <a:spLocks/>
          </p:cNvSpPr>
          <p:nvPr/>
        </p:nvSpPr>
        <p:spPr>
          <a:xfrm>
            <a:off x="7344826" y="6330434"/>
            <a:ext cx="3375209" cy="40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C15132"/>
                </a:solidFill>
              </a:rPr>
              <a:t>ACMNA055, ACMNA056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9DC0776-AEF6-A64F-846E-A5DAEC64206C}"/>
              </a:ext>
            </a:extLst>
          </p:cNvPr>
          <p:cNvSpPr txBox="1">
            <a:spLocks/>
          </p:cNvSpPr>
          <p:nvPr/>
        </p:nvSpPr>
        <p:spPr>
          <a:xfrm>
            <a:off x="441141" y="6330434"/>
            <a:ext cx="337520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C15132"/>
                </a:solidFill>
              </a:rPr>
              <a:t>Number and Place Value</a:t>
            </a:r>
          </a:p>
        </p:txBody>
      </p:sp>
    </p:spTree>
    <p:extLst>
      <p:ext uri="{BB962C8B-B14F-4D97-AF65-F5344CB8AC3E}">
        <p14:creationId xmlns:p14="http://schemas.microsoft.com/office/powerpoint/2010/main" val="569735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DAC6231-82E1-2C41-8C30-247468C714A9}" vid="{B7D56985-91CD-CA46-BD0E-F4453D23101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DAC6231-82E1-2C41-8C30-247468C714A9}" vid="{1CB95319-3564-1742-8A06-F142793B1F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1427</Words>
  <Application>Microsoft Macintosh PowerPoint</Application>
  <PresentationFormat>Widescreen</PresentationFormat>
  <Paragraphs>198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1. Numbers to 10 000 – Preparation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Notes</dc:title>
  <dc:creator>Sam Le Cornec</dc:creator>
  <cp:lastModifiedBy>Sam Le Cornec</cp:lastModifiedBy>
  <cp:revision>155</cp:revision>
  <dcterms:created xsi:type="dcterms:W3CDTF">2020-04-15T03:17:25Z</dcterms:created>
  <dcterms:modified xsi:type="dcterms:W3CDTF">2020-06-01T01:41:07Z</dcterms:modified>
</cp:coreProperties>
</file>